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2" r:id="rId2"/>
    <p:sldId id="290" r:id="rId3"/>
    <p:sldId id="301" r:id="rId4"/>
    <p:sldId id="303" r:id="rId5"/>
    <p:sldId id="306" r:id="rId6"/>
    <p:sldId id="307" r:id="rId7"/>
    <p:sldId id="308" r:id="rId8"/>
    <p:sldId id="304" r:id="rId9"/>
    <p:sldId id="305" r:id="rId10"/>
    <p:sldId id="310" r:id="rId11"/>
    <p:sldId id="309" r:id="rId12"/>
    <p:sldId id="302" r:id="rId13"/>
    <p:sldId id="325" r:id="rId14"/>
    <p:sldId id="293" r:id="rId15"/>
    <p:sldId id="294" r:id="rId16"/>
    <p:sldId id="323" r:id="rId17"/>
    <p:sldId id="295" r:id="rId18"/>
    <p:sldId id="296" r:id="rId19"/>
    <p:sldId id="313" r:id="rId20"/>
    <p:sldId id="314" r:id="rId21"/>
    <p:sldId id="315" r:id="rId22"/>
    <p:sldId id="317" r:id="rId23"/>
    <p:sldId id="318" r:id="rId24"/>
    <p:sldId id="324" r:id="rId25"/>
    <p:sldId id="319" r:id="rId26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90" d="100"/>
          <a:sy n="90" d="100"/>
        </p:scale>
        <p:origin x="-96" y="-29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17B46-9906-4ADE-BC7E-086A509272D6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ECB1F-AF28-45B1-B281-8A0A86D4A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24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89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43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91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27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7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57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75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55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40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81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5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7C78-2B75-4CF7-9B9C-418E3A08D473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D641-B719-4818-9904-9C2408900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31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1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ja-JP" sz="4900" b="1" dirty="0"/>
              <a:t>ある統合失調症闘病記のリカバリー</a:t>
            </a:r>
            <a:r>
              <a:rPr lang="ja-JP" altLang="ja-JP" sz="4900" b="1" dirty="0" smtClean="0"/>
              <a:t>と</a:t>
            </a:r>
            <a:r>
              <a:rPr lang="en-US" altLang="ja-JP" sz="4900" b="1" dirty="0" smtClean="0"/>
              <a:t/>
            </a:r>
            <a:br>
              <a:rPr lang="en-US" altLang="ja-JP" sz="4900" b="1" dirty="0" smtClean="0"/>
            </a:br>
            <a:r>
              <a:rPr lang="ja-JP" altLang="ja-JP" sz="4900" b="1" dirty="0" smtClean="0"/>
              <a:t>ヘルパー</a:t>
            </a:r>
            <a:r>
              <a:rPr lang="ja-JP" altLang="ja-JP" sz="4900" b="1" dirty="0"/>
              <a:t>･セラピー</a:t>
            </a:r>
            <a:r>
              <a:rPr lang="ja-JP" altLang="ja-JP" sz="4900" b="1" dirty="0" smtClean="0"/>
              <a:t>原則</a:t>
            </a:r>
            <a:r>
              <a:rPr lang="en-US" altLang="ja-JP" sz="4900" dirty="0"/>
              <a:t/>
            </a:r>
            <a:br>
              <a:rPr lang="en-US" altLang="ja-JP" sz="4900" dirty="0"/>
            </a:br>
            <a:r>
              <a:rPr lang="ja-JP" altLang="ja-JP" sz="3100" b="1" dirty="0" smtClean="0"/>
              <a:t>西純一</a:t>
            </a:r>
            <a:r>
              <a:rPr lang="ja-JP" altLang="ja-JP" sz="3100" b="1" dirty="0"/>
              <a:t>『精神障害を乗り越えて：</a:t>
            </a:r>
            <a:r>
              <a:rPr lang="en-US" altLang="ja-JP" sz="3100" b="1" dirty="0"/>
              <a:t>40</a:t>
            </a:r>
            <a:r>
              <a:rPr lang="ja-JP" altLang="ja-JP" sz="3100" b="1" dirty="0"/>
              <a:t>歳ピアヘルパーの</a:t>
            </a:r>
            <a:r>
              <a:rPr lang="ja-JP" altLang="ja-JP" sz="3100" b="1" dirty="0" smtClean="0"/>
              <a:t>誕生</a:t>
            </a:r>
            <a:r>
              <a:rPr lang="en-US" altLang="ja-JP" sz="3100" b="1" dirty="0" smtClean="0"/>
              <a:t>』</a:t>
            </a:r>
            <a:br>
              <a:rPr lang="en-US" altLang="ja-JP" sz="3100" b="1" dirty="0" smtClean="0"/>
            </a:br>
            <a:r>
              <a:rPr lang="ja-JP" altLang="en-US" sz="3100" b="1" dirty="0" smtClean="0"/>
              <a:t>の</a:t>
            </a:r>
            <a:r>
              <a:rPr lang="ja-JP" altLang="ja-JP" sz="3100" b="1" dirty="0" smtClean="0"/>
              <a:t>内容</a:t>
            </a:r>
            <a:r>
              <a:rPr lang="ja-JP" altLang="ja-JP" sz="3100" b="1" dirty="0"/>
              <a:t>分析およびテキストマイニング</a:t>
            </a:r>
            <a:endParaRPr kumimoji="1" lang="ja-JP" altLang="en-US" sz="31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472514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z="4800" dirty="0" smtClean="0">
                <a:solidFill>
                  <a:schemeClr val="tx1"/>
                </a:solidFill>
              </a:rPr>
              <a:t>小　平　朋　江　　　</a:t>
            </a:r>
            <a:endParaRPr lang="en-US" altLang="ja-JP" sz="48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z="4800" dirty="0" smtClean="0">
                <a:solidFill>
                  <a:schemeClr val="tx1"/>
                </a:solidFill>
              </a:rPr>
              <a:t>いとうたけひこ</a:t>
            </a:r>
            <a:endParaRPr lang="en-US" altLang="ja-JP" sz="48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　　</a:t>
            </a:r>
            <a:r>
              <a:rPr lang="ja-JP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日本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心理学会第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79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回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大会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名古屋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国際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会議場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号館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1F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イベントホール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ポスター発表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3EV-044</a:t>
            </a:r>
          </a:p>
          <a:p>
            <a:pPr algn="l"/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2015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9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24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日（木）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15:30-17:30</a:t>
            </a:r>
          </a:p>
          <a:p>
            <a:pPr algn="l"/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　　　　（在席責任時間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16:30-17:30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）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ja-JP" sz="3600" dirty="0" smtClean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ja-JP" sz="3600" dirty="0" smtClean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4" name="Picture 11" descr="保健医療福祉の総合大学　聖隸クリストファー大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55" y="2176061"/>
            <a:ext cx="4566400" cy="89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83149"/>
            <a:ext cx="4054126" cy="3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0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txBody>
          <a:bodyPr/>
          <a:lstStyle/>
          <a:p>
            <a:pPr algn="l"/>
            <a:r>
              <a:rPr kumimoji="1" lang="ja-JP" altLang="en-US" dirty="0" smtClean="0"/>
              <a:t>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66124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分析対象</a:t>
            </a:r>
            <a:r>
              <a:rPr lang="ja-JP" altLang="ja-JP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sz="4000" dirty="0" smtClean="0"/>
              <a:t>西純一</a:t>
            </a:r>
            <a:r>
              <a:rPr lang="ja-JP" altLang="ja-JP" sz="4000" dirty="0"/>
              <a:t>（</a:t>
            </a:r>
            <a:r>
              <a:rPr lang="en-US" altLang="ja-JP" sz="4000" dirty="0"/>
              <a:t>2007</a:t>
            </a:r>
            <a:r>
              <a:rPr lang="ja-JP" altLang="ja-JP" sz="4000" dirty="0"/>
              <a:t>年出版、文芸社</a:t>
            </a:r>
            <a:r>
              <a:rPr lang="ja-JP" altLang="en-US" sz="4000" dirty="0" smtClean="0"/>
              <a:t>）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sz="4000" dirty="0" smtClean="0"/>
              <a:t>『</a:t>
            </a:r>
            <a:r>
              <a:rPr lang="ja-JP" altLang="ja-JP" sz="4000" dirty="0"/>
              <a:t>精神障害を乗り越えて</a:t>
            </a:r>
            <a:r>
              <a:rPr lang="ja-JP" altLang="ja-JP" sz="4000" dirty="0" smtClean="0"/>
              <a:t>：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　　　　</a:t>
            </a:r>
            <a:r>
              <a:rPr lang="en-US" altLang="ja-JP" sz="4000" dirty="0" smtClean="0"/>
              <a:t>40</a:t>
            </a:r>
            <a:r>
              <a:rPr lang="ja-JP" altLang="ja-JP" sz="4000" dirty="0"/>
              <a:t>歳ピアヘルパー</a:t>
            </a:r>
            <a:r>
              <a:rPr lang="ja-JP" altLang="ja-JP" sz="4000" dirty="0" smtClean="0"/>
              <a:t>の</a:t>
            </a:r>
            <a:r>
              <a:rPr lang="ja-JP" altLang="en-US" sz="4000" dirty="0" smtClean="0"/>
              <a:t>誕生</a:t>
            </a:r>
            <a:r>
              <a:rPr lang="ja-JP" altLang="ja-JP" sz="4000" dirty="0" smtClean="0"/>
              <a:t>』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194444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9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txBody>
          <a:bodyPr/>
          <a:lstStyle/>
          <a:p>
            <a:pPr algn="l"/>
            <a:r>
              <a:rPr kumimoji="1" lang="ja-JP" altLang="en-US" dirty="0" smtClean="0"/>
              <a:t>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ja-JP" altLang="ja-JP" sz="3300" dirty="0" smtClean="0"/>
              <a:t>中学</a:t>
            </a:r>
            <a:r>
              <a:rPr lang="ja-JP" altLang="ja-JP" sz="3300" dirty="0"/>
              <a:t>・高校</a:t>
            </a:r>
            <a:r>
              <a:rPr lang="ja-JP" altLang="ja-JP" sz="3300" dirty="0" smtClean="0"/>
              <a:t>時代、大学</a:t>
            </a:r>
            <a:r>
              <a:rPr lang="ja-JP" altLang="ja-JP" sz="3300" dirty="0"/>
              <a:t>時代</a:t>
            </a:r>
            <a:r>
              <a:rPr lang="ja-JP" altLang="ja-JP" sz="3300" dirty="0" smtClean="0"/>
              <a:t>、就職</a:t>
            </a:r>
            <a:endParaRPr lang="en-US" altLang="ja-JP" sz="3300" dirty="0" smtClean="0"/>
          </a:p>
          <a:p>
            <a:r>
              <a:rPr lang="ja-JP" altLang="ja-JP" sz="3300" dirty="0" smtClean="0"/>
              <a:t>発症</a:t>
            </a:r>
            <a:r>
              <a:rPr lang="ja-JP" altLang="ja-JP" sz="3300" dirty="0"/>
              <a:t>、再発、再々発して</a:t>
            </a:r>
            <a:r>
              <a:rPr lang="en-US" altLang="ja-JP" sz="3300" dirty="0"/>
              <a:t>4</a:t>
            </a:r>
            <a:r>
              <a:rPr lang="ja-JP" altLang="ja-JP" sz="3300" dirty="0"/>
              <a:t>回の精神科への</a:t>
            </a:r>
            <a:r>
              <a:rPr lang="ja-JP" altLang="ja-JP" sz="3300" dirty="0" smtClean="0"/>
              <a:t>入院</a:t>
            </a:r>
            <a:endParaRPr lang="en-US" altLang="ja-JP" sz="3300" dirty="0" smtClean="0"/>
          </a:p>
          <a:p>
            <a:r>
              <a:rPr lang="ja-JP" altLang="en-US" sz="3300" dirty="0" smtClean="0"/>
              <a:t>駅で奇声、錯乱状態、閉鎖病棟入院、保護室</a:t>
            </a:r>
            <a:endParaRPr lang="en-US" altLang="ja-JP" sz="3300" dirty="0" smtClean="0"/>
          </a:p>
          <a:p>
            <a:r>
              <a:rPr lang="ja-JP" altLang="ja-JP" sz="3300" dirty="0" smtClean="0"/>
              <a:t>デイケア</a:t>
            </a:r>
            <a:r>
              <a:rPr lang="ja-JP" altLang="ja-JP" sz="3300" dirty="0"/>
              <a:t>、地域作業所を利用</a:t>
            </a:r>
            <a:r>
              <a:rPr lang="ja-JP" altLang="ja-JP" sz="3300" dirty="0" smtClean="0"/>
              <a:t>し</a:t>
            </a:r>
            <a:r>
              <a:rPr lang="ja-JP" altLang="en-US" sz="3300" dirty="0" smtClean="0"/>
              <a:t>た</a:t>
            </a:r>
            <a:r>
              <a:rPr lang="ja-JP" altLang="ja-JP" sz="3300" dirty="0" smtClean="0"/>
              <a:t>闘病生活</a:t>
            </a:r>
            <a:endParaRPr lang="en-US" altLang="ja-JP" sz="3300" dirty="0"/>
          </a:p>
          <a:p>
            <a:r>
              <a:rPr lang="ja-JP" altLang="ja-JP" sz="3300" dirty="0" smtClean="0"/>
              <a:t>ピアサポート</a:t>
            </a:r>
            <a:r>
              <a:rPr lang="ja-JP" altLang="ja-JP" sz="3300" dirty="0"/>
              <a:t>やピアヘルパーの活動に</a:t>
            </a:r>
            <a:r>
              <a:rPr lang="ja-JP" altLang="ja-JP" sz="3300" dirty="0" smtClean="0"/>
              <a:t>出会</a:t>
            </a:r>
            <a:r>
              <a:rPr lang="ja-JP" altLang="en-US" sz="3300" dirty="0" smtClean="0"/>
              <a:t>う</a:t>
            </a:r>
            <a:endParaRPr lang="en-US" altLang="ja-JP" sz="3300" dirty="0" smtClean="0"/>
          </a:p>
          <a:p>
            <a:r>
              <a:rPr lang="ja-JP" altLang="en-US" sz="3300" dirty="0" smtClean="0"/>
              <a:t>専門学校で</a:t>
            </a:r>
            <a:r>
              <a:rPr lang="ja-JP" altLang="ja-JP" sz="3300" dirty="0" smtClean="0"/>
              <a:t>ホームヘルパー</a:t>
            </a:r>
            <a:r>
              <a:rPr lang="en-US" altLang="ja-JP" sz="3300" dirty="0"/>
              <a:t>2</a:t>
            </a:r>
            <a:r>
              <a:rPr lang="ja-JP" altLang="ja-JP" sz="3300" dirty="0"/>
              <a:t>級の資格を</a:t>
            </a:r>
            <a:r>
              <a:rPr lang="ja-JP" altLang="ja-JP" sz="3300" dirty="0" smtClean="0"/>
              <a:t>取得</a:t>
            </a:r>
            <a:endParaRPr lang="en-US" altLang="ja-JP" sz="3300" dirty="0" smtClean="0"/>
          </a:p>
          <a:p>
            <a:r>
              <a:rPr lang="ja-JP" altLang="ja-JP" sz="3300" dirty="0" smtClean="0"/>
              <a:t>ピアヘルパー</a:t>
            </a:r>
            <a:r>
              <a:rPr lang="ja-JP" altLang="ja-JP" sz="3300" dirty="0"/>
              <a:t>として支援</a:t>
            </a:r>
            <a:r>
              <a:rPr lang="ja-JP" altLang="ja-JP" sz="3300" dirty="0" smtClean="0"/>
              <a:t>した方々</a:t>
            </a:r>
            <a:r>
              <a:rPr lang="ja-JP" altLang="ja-JP" sz="3300" dirty="0"/>
              <a:t>との</a:t>
            </a:r>
            <a:r>
              <a:rPr lang="ja-JP" altLang="ja-JP" sz="3300" dirty="0" smtClean="0"/>
              <a:t>関わりあい</a:t>
            </a:r>
            <a:endParaRPr lang="en-US" altLang="ja-JP" sz="3300" dirty="0"/>
          </a:p>
          <a:p>
            <a:r>
              <a:rPr lang="ja-JP" altLang="en-US" sz="4000" dirty="0" smtClean="0"/>
              <a:t>仕事を得て、</a:t>
            </a:r>
            <a:r>
              <a:rPr lang="ja-JP" altLang="ja-JP" sz="4000" dirty="0" smtClean="0"/>
              <a:t>統合</a:t>
            </a:r>
            <a:r>
              <a:rPr lang="ja-JP" altLang="ja-JP" sz="4000" dirty="0"/>
              <a:t>失調症</a:t>
            </a:r>
            <a:r>
              <a:rPr lang="ja-JP" altLang="ja-JP" sz="4000" dirty="0" smtClean="0"/>
              <a:t>から</a:t>
            </a:r>
            <a:r>
              <a:rPr lang="ja-JP" altLang="ja-JP" sz="4000" dirty="0" smtClean="0">
                <a:solidFill>
                  <a:srgbClr val="FF0000"/>
                </a:solidFill>
              </a:rPr>
              <a:t>リカバリー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319"/>
            <a:ext cx="1475656" cy="184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2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l"/>
            <a:r>
              <a:rPr kumimoji="1" lang="ja-JP" altLang="en-US" dirty="0" smtClean="0"/>
              <a:t>方法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/>
          <a:lstStyle/>
          <a:p>
            <a:r>
              <a:rPr lang="ja-JP" altLang="ja-JP" sz="4400" dirty="0"/>
              <a:t>本書の内容を個別分析（西平</a:t>
            </a:r>
            <a:r>
              <a:rPr lang="en-US" altLang="ja-JP" sz="4400" dirty="0"/>
              <a:t>, 1996</a:t>
            </a:r>
            <a:r>
              <a:rPr lang="ja-JP" altLang="ja-JP" sz="4400" dirty="0" smtClean="0"/>
              <a:t>）</a:t>
            </a:r>
            <a:endParaRPr lang="en-US" altLang="ja-JP" sz="4400" dirty="0" smtClean="0"/>
          </a:p>
          <a:p>
            <a:r>
              <a:rPr lang="ja-JP" altLang="ja-JP" sz="4400" dirty="0" smtClean="0"/>
              <a:t>テキストマイニングソフトウェア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　　</a:t>
            </a:r>
            <a:r>
              <a:rPr lang="en-US" altLang="ja-JP" sz="4400" dirty="0" smtClean="0"/>
              <a:t>Text </a:t>
            </a:r>
            <a:r>
              <a:rPr lang="en-US" altLang="ja-JP" sz="4400" dirty="0"/>
              <a:t>Mining Studio </a:t>
            </a:r>
            <a:r>
              <a:rPr lang="en-US" altLang="ja-JP" sz="4400" dirty="0" smtClean="0"/>
              <a:t>4.2</a:t>
            </a:r>
            <a:r>
              <a:rPr lang="ja-JP" altLang="en-US" sz="4400" dirty="0"/>
              <a:t>で</a:t>
            </a:r>
            <a:r>
              <a:rPr lang="ja-JP" altLang="ja-JP" sz="4400" dirty="0" smtClean="0"/>
              <a:t>分析</a:t>
            </a:r>
            <a:endParaRPr lang="ja-JP" altLang="ja-JP" sz="4400" dirty="0"/>
          </a:p>
          <a:p>
            <a:endParaRPr kumimoji="1" lang="ja-JP" altLang="en-US" dirty="0"/>
          </a:p>
        </p:txBody>
      </p:sp>
      <p:pic>
        <p:nvPicPr>
          <p:cNvPr id="6" name="コンテンツ プレースホルダ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80043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437112"/>
            <a:ext cx="172819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900" dirty="0" smtClean="0"/>
              <a:t>方法</a:t>
            </a:r>
            <a:r>
              <a:rPr lang="ja-JP" altLang="en-US" dirty="0" smtClean="0"/>
              <a:t>　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　　闘病記・手記・</a:t>
            </a:r>
            <a:r>
              <a:rPr lang="ja-JP" altLang="en-US" dirty="0" smtClean="0">
                <a:solidFill>
                  <a:srgbClr val="FF0000"/>
                </a:solidFill>
              </a:rPr>
              <a:t>当事者</a:t>
            </a:r>
            <a:r>
              <a:rPr lang="ja-JP" altLang="en-US" dirty="0">
                <a:solidFill>
                  <a:srgbClr val="FF0000"/>
                </a:solidFill>
              </a:rPr>
              <a:t>研究</a:t>
            </a:r>
            <a:r>
              <a:rPr lang="ja-JP" altLang="en-US" dirty="0"/>
              <a:t>を</a:t>
            </a:r>
            <a:r>
              <a:rPr lang="ja-JP" altLang="en-US" dirty="0" smtClean="0"/>
              <a:t>テキストマイニング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テキストマイニングに期待できること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</a:t>
            </a:r>
            <a:r>
              <a:rPr lang="ja-JP" altLang="en-US" b="1" dirty="0" smtClean="0"/>
              <a:t>↓</a:t>
            </a:r>
            <a:endParaRPr lang="en-US" altLang="ja-JP" b="1" dirty="0"/>
          </a:p>
          <a:p>
            <a:r>
              <a:rPr lang="ja-JP" altLang="en-US" dirty="0" smtClean="0"/>
              <a:t>対象としたテキスト（</a:t>
            </a:r>
            <a:r>
              <a:rPr lang="ja-JP" altLang="en-US" dirty="0" smtClean="0">
                <a:solidFill>
                  <a:srgbClr val="FF0000"/>
                </a:solidFill>
              </a:rPr>
              <a:t>鉱山</a:t>
            </a:r>
            <a:r>
              <a:rPr lang="ja-JP" altLang="en-US" dirty="0" smtClean="0"/>
              <a:t>）からマイニング（</a:t>
            </a:r>
            <a:r>
              <a:rPr lang="ja-JP" altLang="en-US" dirty="0" smtClean="0">
                <a:solidFill>
                  <a:srgbClr val="FF0000"/>
                </a:solidFill>
              </a:rPr>
              <a:t>発掘</a:t>
            </a:r>
            <a:r>
              <a:rPr lang="ja-JP" altLang="en-US" dirty="0" smtClean="0"/>
              <a:t>）を行い鉱石を</a:t>
            </a:r>
            <a:r>
              <a:rPr lang="ja-JP" altLang="en-US" dirty="0" smtClean="0">
                <a:solidFill>
                  <a:srgbClr val="FF0000"/>
                </a:solidFill>
              </a:rPr>
              <a:t>見つけだす</a:t>
            </a:r>
            <a:r>
              <a:rPr lang="ja-JP" altLang="en-US" dirty="0" smtClean="0"/>
              <a:t>（小平・いとう・大高，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r>
              <a:rPr lang="ja-JP" altLang="en-US" dirty="0" smtClean="0"/>
              <a:t>大量の文字データにおける頻度や関係から</a:t>
            </a:r>
            <a:r>
              <a:rPr lang="ja-JP" altLang="en-US" dirty="0" smtClean="0">
                <a:solidFill>
                  <a:srgbClr val="FF0000"/>
                </a:solidFill>
              </a:rPr>
              <a:t>新たな事実をあぶり出す</a:t>
            </a:r>
            <a:r>
              <a:rPr lang="ja-JP" altLang="en-US" dirty="0" smtClean="0"/>
              <a:t>（いとう，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r>
              <a:rPr kumimoji="1" lang="ja-JP" altLang="en-US" dirty="0" smtClean="0"/>
              <a:t>「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みんなの気持ち</a:t>
            </a:r>
            <a:r>
              <a:rPr kumimoji="1" lang="ja-JP" altLang="en-US" dirty="0" smtClean="0"/>
              <a:t>」の可視化（谷山ら，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4000" b="1" dirty="0" smtClean="0"/>
              <a:t>　　　　　　　　　　　</a:t>
            </a:r>
            <a:r>
              <a:rPr lang="ja-JP" altLang="en-US" b="1" dirty="0" smtClean="0"/>
              <a:t>↓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当事者視点での回復の姿</a:t>
            </a:r>
            <a:r>
              <a:rPr kumimoji="1" lang="ja-JP" altLang="en-US" dirty="0" smtClean="0"/>
              <a:t>を明らかにできる可能性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D641-B719-4818-9904-9C2408900B4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080120"/>
          </a:xfrm>
        </p:spPr>
        <p:txBody>
          <a:bodyPr/>
          <a:lstStyle/>
          <a:p>
            <a:pPr algn="l"/>
            <a:r>
              <a:rPr kumimoji="1" lang="ja-JP" altLang="en-US" dirty="0" smtClean="0"/>
              <a:t>結果　基本情報：</a:t>
            </a:r>
            <a:r>
              <a:rPr lang="ja-JP" altLang="ja-JP" sz="3600" dirty="0" smtClean="0"/>
              <a:t>形式的</a:t>
            </a:r>
            <a:r>
              <a:rPr lang="ja-JP" altLang="ja-JP" sz="3600" dirty="0"/>
              <a:t>特徴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400600"/>
          </a:xfrm>
        </p:spPr>
        <p:txBody>
          <a:bodyPr>
            <a:normAutofit/>
          </a:bodyPr>
          <a:lstStyle/>
          <a:p>
            <a:r>
              <a:rPr lang="ja-JP" altLang="ja-JP" sz="4800" dirty="0" smtClean="0"/>
              <a:t>総文数</a:t>
            </a:r>
            <a:r>
              <a:rPr lang="ja-JP" altLang="en-US" sz="4800" dirty="0" smtClean="0"/>
              <a:t>　</a:t>
            </a:r>
            <a:r>
              <a:rPr lang="en-US" altLang="ja-JP" sz="4800" dirty="0" smtClean="0"/>
              <a:t>1136</a:t>
            </a:r>
            <a:r>
              <a:rPr lang="ja-JP" altLang="ja-JP" sz="4800" dirty="0" smtClean="0"/>
              <a:t>文</a:t>
            </a:r>
            <a:endParaRPr lang="en-US" altLang="ja-JP" sz="4800" dirty="0" smtClean="0"/>
          </a:p>
          <a:p>
            <a:r>
              <a:rPr lang="ja-JP" altLang="ja-JP" sz="4800" dirty="0" smtClean="0"/>
              <a:t>平均</a:t>
            </a:r>
            <a:r>
              <a:rPr lang="ja-JP" altLang="ja-JP" sz="4800" dirty="0"/>
              <a:t>文長（文字数</a:t>
            </a:r>
            <a:r>
              <a:rPr lang="ja-JP" altLang="ja-JP" sz="4800" dirty="0" smtClean="0"/>
              <a:t>）</a:t>
            </a:r>
            <a:r>
              <a:rPr lang="ja-JP" altLang="en-US" sz="4800" dirty="0" smtClean="0"/>
              <a:t>　</a:t>
            </a:r>
            <a:r>
              <a:rPr lang="en-US" altLang="ja-JP" sz="4800" dirty="0" smtClean="0"/>
              <a:t>21.6</a:t>
            </a:r>
            <a:r>
              <a:rPr lang="ja-JP" altLang="ja-JP" sz="4800" dirty="0" smtClean="0"/>
              <a:t>文字</a:t>
            </a:r>
            <a:endParaRPr lang="en-US" altLang="ja-JP" sz="4800" dirty="0"/>
          </a:p>
          <a:p>
            <a:r>
              <a:rPr lang="ja-JP" altLang="ja-JP" sz="4800" dirty="0" smtClean="0"/>
              <a:t>延べ単語数</a:t>
            </a:r>
            <a:r>
              <a:rPr lang="ja-JP" altLang="en-US" sz="4800" dirty="0" smtClean="0"/>
              <a:t>　</a:t>
            </a:r>
            <a:r>
              <a:rPr lang="en-US" altLang="ja-JP" sz="4800" dirty="0" smtClean="0"/>
              <a:t>9558</a:t>
            </a:r>
            <a:r>
              <a:rPr lang="ja-JP" altLang="ja-JP" sz="4800" dirty="0" smtClean="0"/>
              <a:t>語</a:t>
            </a:r>
            <a:endParaRPr lang="en-US" altLang="ja-JP" sz="4800" dirty="0" smtClean="0"/>
          </a:p>
          <a:p>
            <a:r>
              <a:rPr lang="ja-JP" altLang="ja-JP" sz="4800" dirty="0" smtClean="0"/>
              <a:t>単語種別数</a:t>
            </a:r>
            <a:r>
              <a:rPr lang="ja-JP" altLang="en-US" sz="4800" dirty="0"/>
              <a:t>　</a:t>
            </a:r>
            <a:r>
              <a:rPr lang="en-US" altLang="ja-JP" sz="4800" dirty="0" smtClean="0"/>
              <a:t>3338</a:t>
            </a:r>
            <a:r>
              <a:rPr lang="ja-JP" altLang="ja-JP" sz="4800" dirty="0" smtClean="0"/>
              <a:t>単語</a:t>
            </a:r>
            <a:endParaRPr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</a:t>
            </a:r>
            <a:r>
              <a:rPr lang="ja-JP" altLang="en-US" sz="4800" dirty="0" smtClean="0"/>
              <a:t>　　</a:t>
            </a:r>
            <a:r>
              <a:rPr lang="ja-JP" altLang="ja-JP" sz="4800" dirty="0" smtClean="0"/>
              <a:t>（</a:t>
            </a:r>
            <a:r>
              <a:rPr lang="ja-JP" altLang="ja-JP" sz="4800" dirty="0"/>
              <a:t>タイプ・</a:t>
            </a:r>
            <a:r>
              <a:rPr lang="ja-JP" altLang="ja-JP" sz="4800" dirty="0" smtClean="0"/>
              <a:t>トークン比</a:t>
            </a:r>
            <a:r>
              <a:rPr lang="ja-JP" altLang="en-US" sz="4800" dirty="0" smtClean="0"/>
              <a:t>　</a:t>
            </a:r>
            <a:r>
              <a:rPr lang="en-US" altLang="ja-JP" sz="4800" dirty="0" smtClean="0"/>
              <a:t>0.35</a:t>
            </a:r>
            <a:r>
              <a:rPr lang="ja-JP" altLang="ja-JP" sz="4800" dirty="0"/>
              <a:t>）</a:t>
            </a:r>
            <a:endParaRPr kumimoji="1" lang="ja-JP" altLang="en-US" sz="4800" dirty="0"/>
          </a:p>
        </p:txBody>
      </p:sp>
      <p:pic>
        <p:nvPicPr>
          <p:cNvPr id="4" name="コンテンツ プレースホルダ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220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1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900" dirty="0" smtClean="0"/>
              <a:t>結果 </a:t>
            </a:r>
            <a:r>
              <a:rPr lang="ja-JP" altLang="ja-JP" sz="4900" dirty="0" smtClean="0"/>
              <a:t>単語</a:t>
            </a:r>
            <a:r>
              <a:rPr lang="ja-JP" altLang="ja-JP" sz="4900" dirty="0"/>
              <a:t>頻度</a:t>
            </a:r>
            <a:r>
              <a:rPr lang="ja-JP" altLang="ja-JP" sz="4900" dirty="0" smtClean="0"/>
              <a:t>分析</a:t>
            </a:r>
            <a:r>
              <a:rPr lang="ja-JP" altLang="en-US" dirty="0" smtClean="0"/>
              <a:t>：</a:t>
            </a:r>
            <a:r>
              <a:rPr lang="ja-JP" altLang="ja-JP" sz="4000" dirty="0" smtClean="0"/>
              <a:t>使用</a:t>
            </a:r>
            <a:r>
              <a:rPr lang="ja-JP" altLang="ja-JP" sz="4000" dirty="0"/>
              <a:t>頻度の多い</a:t>
            </a:r>
            <a:r>
              <a:rPr lang="ja-JP" altLang="ja-JP" sz="4000" dirty="0" smtClean="0"/>
              <a:t>単語</a:t>
            </a:r>
            <a:r>
              <a:rPr lang="ja-JP" altLang="ja-JP" sz="4000" dirty="0"/>
              <a:t/>
            </a:r>
            <a:br>
              <a:rPr lang="ja-JP" altLang="ja-JP" sz="4000" dirty="0"/>
            </a:b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5805264"/>
          </a:xfrm>
        </p:spPr>
        <p:txBody>
          <a:bodyPr>
            <a:normAutofit fontScale="85000" lnSpcReduction="20000"/>
          </a:bodyPr>
          <a:lstStyle/>
          <a:p>
            <a:r>
              <a:rPr lang="ja-JP" altLang="ja-JP" dirty="0" smtClean="0"/>
              <a:t>「</a:t>
            </a:r>
            <a:r>
              <a:rPr lang="ja-JP" altLang="ja-JP" dirty="0">
                <a:solidFill>
                  <a:srgbClr val="FF0000"/>
                </a:solidFill>
              </a:rPr>
              <a:t>仕事</a:t>
            </a:r>
            <a:r>
              <a:rPr lang="ja-JP" altLang="ja-JP" dirty="0"/>
              <a:t>」（</a:t>
            </a:r>
            <a:r>
              <a:rPr lang="en-US" altLang="ja-JP" dirty="0"/>
              <a:t>95</a:t>
            </a:r>
            <a:r>
              <a:rPr lang="ja-JP" altLang="ja-JP" dirty="0" smtClean="0"/>
              <a:t>）</a:t>
            </a:r>
            <a:r>
              <a:rPr lang="ja-JP" altLang="en-US" b="1" dirty="0">
                <a:solidFill>
                  <a:srgbClr val="FF0000"/>
                </a:solidFill>
              </a:rPr>
              <a:t>←</a:t>
            </a:r>
            <a:r>
              <a:rPr lang="ja-JP" altLang="en-US" i="1" dirty="0" smtClean="0">
                <a:solidFill>
                  <a:srgbClr val="FF0000"/>
                </a:solidFill>
              </a:rPr>
              <a:t>本書では一貫した話題</a:t>
            </a:r>
            <a:endParaRPr lang="en-US" altLang="ja-JP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lang="ja-JP" altLang="ja-JP" dirty="0" smtClean="0">
                <a:solidFill>
                  <a:srgbClr val="00B050"/>
                </a:solidFill>
              </a:rPr>
              <a:t>第</a:t>
            </a:r>
            <a:r>
              <a:rPr lang="en-US" altLang="ja-JP" dirty="0" smtClean="0">
                <a:solidFill>
                  <a:srgbClr val="00B050"/>
                </a:solidFill>
              </a:rPr>
              <a:t>1</a:t>
            </a:r>
            <a:r>
              <a:rPr lang="ja-JP" altLang="ja-JP" dirty="0">
                <a:solidFill>
                  <a:srgbClr val="00B050"/>
                </a:solidFill>
              </a:rPr>
              <a:t>章「精神病との出会い」</a:t>
            </a:r>
            <a:r>
              <a:rPr lang="ja-JP" altLang="ja-JP" dirty="0"/>
              <a:t>（</a:t>
            </a:r>
            <a:r>
              <a:rPr lang="en-US" altLang="ja-JP" dirty="0"/>
              <a:t>26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B050"/>
                </a:solidFill>
              </a:rPr>
              <a:t>　　　　</a:t>
            </a:r>
            <a:r>
              <a:rPr lang="ja-JP" altLang="ja-JP" dirty="0" smtClean="0">
                <a:solidFill>
                  <a:srgbClr val="00B050"/>
                </a:solidFill>
              </a:rPr>
              <a:t>第</a:t>
            </a:r>
            <a:r>
              <a:rPr lang="en-US" altLang="ja-JP" dirty="0" smtClean="0">
                <a:solidFill>
                  <a:srgbClr val="00B050"/>
                </a:solidFill>
              </a:rPr>
              <a:t>2</a:t>
            </a:r>
            <a:r>
              <a:rPr lang="ja-JP" altLang="ja-JP" dirty="0">
                <a:solidFill>
                  <a:srgbClr val="00B050"/>
                </a:solidFill>
              </a:rPr>
              <a:t>章「ピアヘルパーに至るまで」</a:t>
            </a:r>
            <a:r>
              <a:rPr lang="ja-JP" altLang="ja-JP" dirty="0"/>
              <a:t>（</a:t>
            </a:r>
            <a:r>
              <a:rPr lang="en-US" altLang="ja-JP" dirty="0"/>
              <a:t>28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B050"/>
                </a:solidFill>
              </a:rPr>
              <a:t>　　　　</a:t>
            </a:r>
            <a:r>
              <a:rPr lang="ja-JP" altLang="ja-JP" dirty="0" smtClean="0">
                <a:solidFill>
                  <a:srgbClr val="00B050"/>
                </a:solidFill>
              </a:rPr>
              <a:t>第</a:t>
            </a:r>
            <a:r>
              <a:rPr lang="en-US" altLang="ja-JP" dirty="0" smtClean="0">
                <a:solidFill>
                  <a:srgbClr val="00B050"/>
                </a:solidFill>
              </a:rPr>
              <a:t>3</a:t>
            </a:r>
            <a:r>
              <a:rPr lang="ja-JP" altLang="ja-JP" dirty="0">
                <a:solidFill>
                  <a:srgbClr val="00B050"/>
                </a:solidFill>
              </a:rPr>
              <a:t>章「ピアヘルパー誕生」</a:t>
            </a:r>
            <a:r>
              <a:rPr lang="ja-JP" altLang="ja-JP" dirty="0"/>
              <a:t>（</a:t>
            </a:r>
            <a:r>
              <a:rPr lang="en-US" altLang="ja-JP" dirty="0"/>
              <a:t>27</a:t>
            </a:r>
            <a:r>
              <a:rPr lang="ja-JP" altLang="ja-JP" dirty="0" smtClean="0"/>
              <a:t>）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/>
              <a:t>いう」（</a:t>
            </a:r>
            <a:r>
              <a:rPr lang="en-US" altLang="ja-JP" dirty="0"/>
              <a:t>70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/>
              <a:t>人」（</a:t>
            </a:r>
            <a:r>
              <a:rPr lang="en-US" altLang="ja-JP" dirty="0"/>
              <a:t>61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/>
              <a:t>思う」（</a:t>
            </a:r>
            <a:r>
              <a:rPr lang="en-US" altLang="ja-JP" dirty="0"/>
              <a:t>51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/>
              <a:t>良い」（</a:t>
            </a:r>
            <a:r>
              <a:rPr lang="en-US" altLang="ja-JP" dirty="0"/>
              <a:t>42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/>
              <a:t>ある」（</a:t>
            </a:r>
            <a:r>
              <a:rPr lang="en-US" altLang="ja-JP" dirty="0"/>
              <a:t>36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/>
              <a:t>病気」（</a:t>
            </a:r>
            <a:r>
              <a:rPr lang="en-US" altLang="ja-JP" dirty="0"/>
              <a:t>36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>
                <a:solidFill>
                  <a:srgbClr val="FF0000"/>
                </a:solidFill>
              </a:rPr>
              <a:t>作業所</a:t>
            </a:r>
            <a:r>
              <a:rPr lang="ja-JP" altLang="ja-JP" dirty="0"/>
              <a:t>」（</a:t>
            </a:r>
            <a:r>
              <a:rPr lang="en-US" altLang="ja-JP" dirty="0"/>
              <a:t>35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/>
              <a:t>精神障害」（</a:t>
            </a:r>
            <a:r>
              <a:rPr lang="en-US" altLang="ja-JP" dirty="0"/>
              <a:t>31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/>
              <a:t>家」（</a:t>
            </a:r>
            <a:r>
              <a:rPr lang="en-US" altLang="ja-JP" dirty="0"/>
              <a:t>29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ja-JP" altLang="ja-JP" dirty="0" smtClean="0"/>
              <a:t>「</a:t>
            </a:r>
            <a:r>
              <a:rPr lang="ja-JP" altLang="ja-JP" dirty="0">
                <a:solidFill>
                  <a:srgbClr val="FF0000"/>
                </a:solidFill>
              </a:rPr>
              <a:t>会社</a:t>
            </a:r>
            <a:r>
              <a:rPr lang="ja-JP" altLang="ja-JP" dirty="0"/>
              <a:t>」（</a:t>
            </a:r>
            <a:r>
              <a:rPr lang="en-US" altLang="ja-JP" dirty="0"/>
              <a:t>29</a:t>
            </a:r>
            <a:r>
              <a:rPr lang="ja-JP" altLang="ja-JP" dirty="0" smtClean="0"/>
              <a:t>）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0" y="3732684"/>
            <a:ext cx="259228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0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txBody>
          <a:bodyPr/>
          <a:lstStyle/>
          <a:p>
            <a:pPr algn="l"/>
            <a:r>
              <a:rPr kumimoji="1" lang="ja-JP" altLang="en-US" dirty="0" smtClean="0"/>
              <a:t>結果 単語頻度分析：</a:t>
            </a:r>
            <a:r>
              <a:rPr kumimoji="1" lang="ja-JP" altLang="en-US" sz="3600" dirty="0" smtClean="0"/>
              <a:t>各章ごとの比較</a:t>
            </a:r>
            <a:endParaRPr kumimoji="1" lang="ja-JP" alt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7266"/>
            <a:ext cx="8835222" cy="554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l"/>
            <a:r>
              <a:rPr kumimoji="1" lang="ja-JP" altLang="en-US" dirty="0" smtClean="0"/>
              <a:t>結果　</a:t>
            </a:r>
            <a:r>
              <a:rPr lang="ja-JP" altLang="ja-JP" dirty="0" smtClean="0"/>
              <a:t>特徴語分析</a:t>
            </a:r>
            <a:r>
              <a:rPr lang="ja-JP" altLang="en-US" dirty="0" smtClean="0"/>
              <a:t>：</a:t>
            </a:r>
            <a:r>
              <a:rPr lang="ja-JP" altLang="ja-JP" sz="3600" dirty="0" smtClean="0"/>
              <a:t>章</a:t>
            </a:r>
            <a:r>
              <a:rPr lang="ja-JP" altLang="ja-JP" sz="3600" dirty="0"/>
              <a:t>と単語の関係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252520" cy="5616624"/>
          </a:xfrm>
        </p:spPr>
        <p:txBody>
          <a:bodyPr>
            <a:normAutofit/>
          </a:bodyPr>
          <a:lstStyle/>
          <a:p>
            <a:r>
              <a:rPr lang="ja-JP" altLang="ja-JP" sz="4000" dirty="0"/>
              <a:t>各章に特徴的に</a:t>
            </a:r>
            <a:r>
              <a:rPr lang="ja-JP" altLang="ja-JP" sz="4000" dirty="0" smtClean="0"/>
              <a:t>出現</a:t>
            </a:r>
            <a:r>
              <a:rPr lang="ja-JP" altLang="en-US" sz="4000" dirty="0"/>
              <a:t>する</a:t>
            </a:r>
            <a:r>
              <a:rPr lang="ja-JP" altLang="ja-JP" sz="4000" dirty="0" smtClean="0"/>
              <a:t>単語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 smtClean="0"/>
              <a:t>　</a:t>
            </a:r>
            <a:r>
              <a:rPr lang="ja-JP" altLang="ja-JP" sz="4000" dirty="0" smtClean="0">
                <a:solidFill>
                  <a:srgbClr val="00B050"/>
                </a:solidFill>
              </a:rPr>
              <a:t>第</a:t>
            </a:r>
            <a:r>
              <a:rPr lang="en-US" altLang="ja-JP" sz="4000" dirty="0" smtClean="0">
                <a:solidFill>
                  <a:srgbClr val="00B050"/>
                </a:solidFill>
              </a:rPr>
              <a:t>1</a:t>
            </a:r>
            <a:r>
              <a:rPr lang="ja-JP" altLang="ja-JP" sz="4000" dirty="0" smtClean="0">
                <a:solidFill>
                  <a:srgbClr val="00B050"/>
                </a:solidFill>
              </a:rPr>
              <a:t>章「</a:t>
            </a:r>
            <a:r>
              <a:rPr lang="ja-JP" altLang="ja-JP" sz="4000" dirty="0">
                <a:solidFill>
                  <a:srgbClr val="00B050"/>
                </a:solidFill>
              </a:rPr>
              <a:t>精神病との出会い」</a:t>
            </a:r>
            <a:endParaRPr lang="en-US" altLang="ja-JP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ja-JP" dirty="0" smtClean="0"/>
              <a:t>「</a:t>
            </a:r>
            <a:r>
              <a:rPr lang="ja-JP" altLang="ja-JP" dirty="0"/>
              <a:t>うつ状態」「友達」「飲む」「会社</a:t>
            </a:r>
            <a:r>
              <a:rPr lang="ja-JP" altLang="ja-JP" dirty="0" smtClean="0"/>
              <a:t>」</a:t>
            </a:r>
            <a:r>
              <a:rPr lang="ja-JP" altLang="en-US" dirty="0" smtClean="0"/>
              <a:t> </a:t>
            </a:r>
            <a:r>
              <a:rPr lang="ja-JP" altLang="ja-JP" dirty="0" smtClean="0"/>
              <a:t>「</a:t>
            </a:r>
            <a:r>
              <a:rPr lang="ja-JP" altLang="ja-JP" dirty="0"/>
              <a:t>する</a:t>
            </a:r>
            <a:r>
              <a:rPr lang="ja-JP" altLang="ja-JP" dirty="0" smtClean="0"/>
              <a:t>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4000" dirty="0" smtClean="0"/>
              <a:t>　</a:t>
            </a:r>
            <a:r>
              <a:rPr lang="ja-JP" altLang="ja-JP" sz="4000" dirty="0" smtClean="0">
                <a:solidFill>
                  <a:srgbClr val="00B050"/>
                </a:solidFill>
              </a:rPr>
              <a:t>第</a:t>
            </a:r>
            <a:r>
              <a:rPr lang="en-US" altLang="ja-JP" sz="4000" dirty="0" smtClean="0">
                <a:solidFill>
                  <a:srgbClr val="00B050"/>
                </a:solidFill>
              </a:rPr>
              <a:t>2</a:t>
            </a:r>
            <a:r>
              <a:rPr lang="ja-JP" altLang="ja-JP" sz="4000" dirty="0" smtClean="0">
                <a:solidFill>
                  <a:srgbClr val="00B050"/>
                </a:solidFill>
              </a:rPr>
              <a:t>章「</a:t>
            </a:r>
            <a:r>
              <a:rPr lang="ja-JP" altLang="ja-JP" sz="4000" dirty="0">
                <a:solidFill>
                  <a:srgbClr val="00B050"/>
                </a:solidFill>
              </a:rPr>
              <a:t>ピアヘルパーに至るまで」</a:t>
            </a:r>
            <a:endParaRPr lang="en-US" altLang="ja-JP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ja-JP" dirty="0" smtClean="0"/>
              <a:t>「</a:t>
            </a:r>
            <a:r>
              <a:rPr lang="ja-JP" altLang="ja-JP" dirty="0"/>
              <a:t>デイケア」｢作業｣「軽作業</a:t>
            </a:r>
            <a:r>
              <a:rPr lang="ja-JP" altLang="ja-JP" dirty="0" smtClean="0"/>
              <a:t>」「</a:t>
            </a:r>
            <a:r>
              <a:rPr lang="ja-JP" altLang="ja-JP" dirty="0"/>
              <a:t>実習」「職員</a:t>
            </a:r>
            <a:r>
              <a:rPr lang="ja-JP" altLang="ja-JP" dirty="0" smtClean="0"/>
              <a:t>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4000" dirty="0" smtClean="0"/>
              <a:t>　</a:t>
            </a:r>
            <a:r>
              <a:rPr lang="ja-JP" altLang="ja-JP" sz="4000" dirty="0" smtClean="0">
                <a:solidFill>
                  <a:srgbClr val="00B050"/>
                </a:solidFill>
              </a:rPr>
              <a:t>第</a:t>
            </a:r>
            <a:r>
              <a:rPr lang="en-US" altLang="ja-JP" sz="4000" dirty="0" smtClean="0">
                <a:solidFill>
                  <a:srgbClr val="00B050"/>
                </a:solidFill>
              </a:rPr>
              <a:t>3</a:t>
            </a:r>
            <a:r>
              <a:rPr lang="ja-JP" altLang="ja-JP" sz="4000" dirty="0" smtClean="0">
                <a:solidFill>
                  <a:srgbClr val="00B050"/>
                </a:solidFill>
              </a:rPr>
              <a:t>章「</a:t>
            </a:r>
            <a:r>
              <a:rPr lang="ja-JP" altLang="ja-JP" sz="4000" dirty="0">
                <a:solidFill>
                  <a:srgbClr val="00B050"/>
                </a:solidFill>
              </a:rPr>
              <a:t>ピアヘルパー誕生」</a:t>
            </a:r>
            <a:endParaRPr lang="en-US" altLang="ja-JP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ja-JP" dirty="0" smtClean="0"/>
              <a:t>「</a:t>
            </a:r>
            <a:r>
              <a:rPr lang="ja-JP" altLang="ja-JP" dirty="0"/>
              <a:t>事業所」「一人暮らし</a:t>
            </a:r>
            <a:r>
              <a:rPr lang="ja-JP" altLang="ja-JP" dirty="0" smtClean="0"/>
              <a:t>」「</a:t>
            </a:r>
            <a:r>
              <a:rPr lang="ja-JP" altLang="ja-JP" dirty="0"/>
              <a:t>ヘルパー</a:t>
            </a:r>
            <a:r>
              <a:rPr lang="ja-JP" altLang="ja-JP" dirty="0" smtClean="0"/>
              <a:t>」「やってくる」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dirty="0"/>
              <a:t>見習い</a:t>
            </a:r>
            <a:r>
              <a:rPr lang="ja-JP" altLang="ja-JP" dirty="0" smtClean="0"/>
              <a:t>」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36712"/>
            <a:ext cx="1475656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6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結果　</a:t>
            </a:r>
            <a:r>
              <a:rPr lang="ja-JP" altLang="ja-JP" dirty="0" smtClean="0"/>
              <a:t>原文参照</a:t>
            </a:r>
            <a:r>
              <a:rPr lang="ja-JP" altLang="en-US" sz="4900" dirty="0" smtClean="0"/>
              <a:t>：</a:t>
            </a:r>
            <a:r>
              <a:rPr lang="ja-JP" altLang="ja-JP" sz="4900" b="1" dirty="0"/>
              <a:t> </a:t>
            </a:r>
            <a:r>
              <a:rPr lang="ja-JP" altLang="ja-JP" sz="3600" dirty="0"/>
              <a:t>「仕事」と「リカバリー</a:t>
            </a:r>
            <a:r>
              <a:rPr lang="ja-JP" altLang="ja-JP" sz="3600" dirty="0" smtClean="0"/>
              <a:t>」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sz="8400" dirty="0" smtClean="0"/>
          </a:p>
          <a:p>
            <a:pPr marL="0" indent="0">
              <a:buNone/>
            </a:pPr>
            <a:r>
              <a:rPr lang="ja-JP" altLang="en-US" sz="11100" dirty="0" smtClean="0"/>
              <a:t>・ Ｔ</a:t>
            </a:r>
            <a:r>
              <a:rPr lang="ja-JP" altLang="ja-JP" sz="11100" dirty="0" smtClean="0"/>
              <a:t>さんの</a:t>
            </a:r>
            <a:r>
              <a:rPr lang="ja-JP" altLang="ja-JP" sz="11100" dirty="0"/>
              <a:t>ためになりたいという</a:t>
            </a:r>
            <a:r>
              <a:rPr lang="ja-JP" altLang="ja-JP" sz="11100" dirty="0" smtClean="0"/>
              <a:t>思い</a:t>
            </a:r>
            <a:endParaRPr lang="en-US" altLang="ja-JP" sz="11100" dirty="0" smtClean="0"/>
          </a:p>
          <a:p>
            <a:pPr marL="0" indent="0">
              <a:buNone/>
            </a:pPr>
            <a:r>
              <a:rPr lang="ja-JP" altLang="en-US" sz="11100" dirty="0" smtClean="0"/>
              <a:t>・</a:t>
            </a:r>
            <a:r>
              <a:rPr lang="ja-JP" altLang="ja-JP" sz="11100" dirty="0" smtClean="0"/>
              <a:t>苦労</a:t>
            </a:r>
            <a:r>
              <a:rPr lang="ja-JP" altLang="ja-JP" sz="11100" dirty="0"/>
              <a:t>もあったが、</a:t>
            </a:r>
            <a:r>
              <a:rPr lang="ja-JP" altLang="ja-JP" sz="11100" b="1" dirty="0">
                <a:solidFill>
                  <a:srgbClr val="FF0000"/>
                </a:solidFill>
              </a:rPr>
              <a:t>仕事</a:t>
            </a:r>
            <a:r>
              <a:rPr lang="ja-JP" altLang="ja-JP" sz="11100" dirty="0"/>
              <a:t>を与えられたことに</a:t>
            </a:r>
            <a:r>
              <a:rPr lang="ja-JP" altLang="ja-JP" sz="11100" dirty="0" err="1" smtClean="0"/>
              <a:t>よっ</a:t>
            </a:r>
            <a:endParaRPr lang="en-US" altLang="ja-JP" sz="11100" dirty="0" smtClean="0"/>
          </a:p>
          <a:p>
            <a:pPr marL="0" indent="0">
              <a:buNone/>
            </a:pPr>
            <a:r>
              <a:rPr lang="ja-JP" altLang="en-US" sz="11100" dirty="0"/>
              <a:t> </a:t>
            </a:r>
            <a:r>
              <a:rPr lang="ja-JP" altLang="en-US" sz="11100" dirty="0" smtClean="0"/>
              <a:t> </a:t>
            </a:r>
            <a:r>
              <a:rPr lang="ja-JP" altLang="ja-JP" sz="11100" dirty="0" smtClean="0"/>
              <a:t>て</a:t>
            </a:r>
            <a:r>
              <a:rPr lang="ja-JP" altLang="ja-JP" sz="11100" dirty="0"/>
              <a:t>、</a:t>
            </a:r>
            <a:r>
              <a:rPr lang="ja-JP" altLang="ja-JP" sz="11100" dirty="0" smtClean="0"/>
              <a:t>病気は</a:t>
            </a:r>
            <a:r>
              <a:rPr lang="ja-JP" altLang="ja-JP" sz="11100" dirty="0"/>
              <a:t>どこへ行ってしまったのだろうか</a:t>
            </a:r>
            <a:r>
              <a:rPr lang="ja-JP" altLang="ja-JP" sz="11100" dirty="0" smtClean="0"/>
              <a:t>と</a:t>
            </a:r>
            <a:endParaRPr lang="en-US" altLang="ja-JP" sz="11100" dirty="0" smtClean="0"/>
          </a:p>
          <a:p>
            <a:pPr marL="0" indent="0">
              <a:buNone/>
            </a:pPr>
            <a:r>
              <a:rPr lang="ja-JP" altLang="en-US" sz="11100" dirty="0"/>
              <a:t> </a:t>
            </a:r>
            <a:r>
              <a:rPr lang="ja-JP" altLang="en-US" sz="11100" dirty="0" smtClean="0"/>
              <a:t> </a:t>
            </a:r>
            <a:r>
              <a:rPr lang="ja-JP" altLang="ja-JP" sz="11100" dirty="0" smtClean="0"/>
              <a:t>いう</a:t>
            </a:r>
            <a:r>
              <a:rPr lang="ja-JP" altLang="ja-JP" sz="11100" dirty="0"/>
              <a:t>くらいに</a:t>
            </a:r>
            <a:r>
              <a:rPr lang="ja-JP" altLang="ja-JP" sz="11100" dirty="0" smtClean="0"/>
              <a:t>症状が</a:t>
            </a:r>
            <a:r>
              <a:rPr lang="ja-JP" altLang="ja-JP" sz="11100" dirty="0"/>
              <a:t>消えつつ</a:t>
            </a:r>
            <a:r>
              <a:rPr lang="ja-JP" altLang="ja-JP" sz="11100" dirty="0" smtClean="0"/>
              <a:t>あった</a:t>
            </a:r>
            <a:endParaRPr lang="en-US" altLang="ja-JP" sz="11100" dirty="0"/>
          </a:p>
          <a:p>
            <a:pPr marL="0" indent="0">
              <a:buNone/>
            </a:pPr>
            <a:r>
              <a:rPr lang="ja-JP" altLang="en-US" sz="11100" dirty="0" smtClean="0"/>
              <a:t>・</a:t>
            </a:r>
            <a:r>
              <a:rPr lang="ja-JP" altLang="ja-JP" sz="11100" dirty="0" smtClean="0"/>
              <a:t>この</a:t>
            </a:r>
            <a:r>
              <a:rPr lang="ja-JP" altLang="ja-JP" sz="11100" dirty="0"/>
              <a:t>ような過程を専門用語では</a:t>
            </a:r>
            <a:r>
              <a:rPr lang="ja-JP" altLang="ja-JP" sz="11100" b="1" dirty="0">
                <a:solidFill>
                  <a:srgbClr val="FF0000"/>
                </a:solidFill>
              </a:rPr>
              <a:t>リカバリー</a:t>
            </a:r>
            <a:r>
              <a:rPr lang="ja-JP" altLang="ja-JP" sz="11100" dirty="0"/>
              <a:t>と</a:t>
            </a:r>
            <a:r>
              <a:rPr lang="ja-JP" altLang="ja-JP" sz="11100" dirty="0" smtClean="0"/>
              <a:t>言</a:t>
            </a:r>
            <a:endParaRPr lang="en-US" altLang="ja-JP" sz="11100" dirty="0" smtClean="0"/>
          </a:p>
          <a:p>
            <a:pPr marL="0" indent="0">
              <a:buNone/>
            </a:pPr>
            <a:r>
              <a:rPr lang="ja-JP" altLang="en-US" sz="11100" dirty="0"/>
              <a:t> </a:t>
            </a:r>
            <a:r>
              <a:rPr lang="ja-JP" altLang="en-US" sz="11100" dirty="0" smtClean="0"/>
              <a:t> </a:t>
            </a:r>
            <a:r>
              <a:rPr lang="ja-JP" altLang="ja-JP" sz="11100" dirty="0" smtClean="0"/>
              <a:t>うらしい</a:t>
            </a:r>
            <a:endParaRPr lang="en-US" altLang="ja-JP" sz="11100" dirty="0"/>
          </a:p>
          <a:p>
            <a:pPr marL="0" indent="0">
              <a:buNone/>
            </a:pPr>
            <a:r>
              <a:rPr lang="ja-JP" altLang="en-US" sz="11100" dirty="0" smtClean="0"/>
              <a:t>・</a:t>
            </a:r>
            <a:r>
              <a:rPr lang="ja-JP" altLang="ja-JP" sz="11100" dirty="0" smtClean="0"/>
              <a:t>ピア</a:t>
            </a:r>
            <a:r>
              <a:rPr lang="ja-JP" altLang="ja-JP" sz="11100" dirty="0"/>
              <a:t>であるからこそというか、ピアである</a:t>
            </a:r>
            <a:r>
              <a:rPr lang="ja-JP" altLang="ja-JP" sz="11100" dirty="0" smtClean="0"/>
              <a:t>ため</a:t>
            </a:r>
            <a:endParaRPr lang="en-US" altLang="ja-JP" sz="11100" dirty="0" smtClean="0"/>
          </a:p>
          <a:p>
            <a:pPr marL="0" indent="0">
              <a:buNone/>
            </a:pPr>
            <a:r>
              <a:rPr lang="ja-JP" altLang="en-US" sz="11100" dirty="0"/>
              <a:t> </a:t>
            </a:r>
            <a:r>
              <a:rPr lang="ja-JP" altLang="en-US" sz="11100" dirty="0" smtClean="0"/>
              <a:t> </a:t>
            </a:r>
            <a:r>
              <a:rPr lang="ja-JP" altLang="ja-JP" sz="11100" dirty="0" smtClean="0"/>
              <a:t>にできる</a:t>
            </a:r>
            <a:r>
              <a:rPr lang="ja-JP" altLang="ja-JP" sz="11100" b="1" dirty="0" smtClean="0">
                <a:solidFill>
                  <a:srgbClr val="FF0000"/>
                </a:solidFill>
              </a:rPr>
              <a:t>仕事</a:t>
            </a:r>
            <a:endParaRPr lang="ja-JP" altLang="ja-JP" sz="11100" dirty="0"/>
          </a:p>
          <a:p>
            <a:endParaRPr lang="ja-JP" altLang="en-US" sz="7600" dirty="0"/>
          </a:p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44" y="764704"/>
            <a:ext cx="1155948" cy="134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7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80512" cy="1008112"/>
          </a:xfrm>
        </p:spPr>
        <p:txBody>
          <a:bodyPr/>
          <a:lstStyle/>
          <a:p>
            <a:pPr algn="l"/>
            <a:r>
              <a:rPr lang="ja-JP" altLang="en-US" dirty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0000" lnSpcReduction="20000"/>
          </a:bodyPr>
          <a:lstStyle/>
          <a:p>
            <a:r>
              <a:rPr lang="ja-JP" altLang="ja-JP" sz="4100" dirty="0"/>
              <a:t>単語頻度</a:t>
            </a:r>
            <a:r>
              <a:rPr lang="ja-JP" altLang="ja-JP" sz="4100" dirty="0" smtClean="0"/>
              <a:t>分析</a:t>
            </a:r>
            <a:endParaRPr lang="en-US" altLang="ja-JP" sz="4100" dirty="0"/>
          </a:p>
          <a:p>
            <a:pPr marL="0" indent="0">
              <a:buNone/>
            </a:pPr>
            <a:r>
              <a:rPr lang="ja-JP" altLang="en-US" sz="4100" dirty="0" smtClean="0"/>
              <a:t>　　</a:t>
            </a:r>
            <a:r>
              <a:rPr lang="ja-JP" altLang="ja-JP" sz="4100" dirty="0" smtClean="0"/>
              <a:t>「</a:t>
            </a:r>
            <a:r>
              <a:rPr lang="ja-JP" altLang="ja-JP" sz="4100" dirty="0">
                <a:solidFill>
                  <a:srgbClr val="FF0000"/>
                </a:solidFill>
              </a:rPr>
              <a:t>仕事</a:t>
            </a:r>
            <a:r>
              <a:rPr lang="ja-JP" altLang="ja-JP" sz="4100" dirty="0"/>
              <a:t>」について最も</a:t>
            </a:r>
            <a:r>
              <a:rPr lang="ja-JP" altLang="ja-JP" sz="4100" dirty="0" smtClean="0"/>
              <a:t>頻度高く話題</a:t>
            </a:r>
            <a:r>
              <a:rPr lang="ja-JP" altLang="ja-JP" sz="4100" dirty="0"/>
              <a:t>にして</a:t>
            </a:r>
            <a:r>
              <a:rPr lang="ja-JP" altLang="ja-JP" sz="4100" dirty="0" smtClean="0"/>
              <a:t>いる</a:t>
            </a:r>
            <a:endParaRPr lang="en-US" altLang="ja-JP" sz="4100" dirty="0"/>
          </a:p>
          <a:p>
            <a:pPr marL="0" indent="0">
              <a:buNone/>
            </a:pPr>
            <a:r>
              <a:rPr lang="ja-JP" altLang="en-US" sz="4100" dirty="0" smtClean="0"/>
              <a:t>　　</a:t>
            </a:r>
            <a:r>
              <a:rPr lang="ja-JP" altLang="ja-JP" sz="4100" dirty="0" smtClean="0"/>
              <a:t>ピアヘルパー</a:t>
            </a:r>
            <a:r>
              <a:rPr lang="ja-JP" altLang="ja-JP" sz="4100" dirty="0"/>
              <a:t>の</a:t>
            </a:r>
            <a:r>
              <a:rPr lang="ja-JP" altLang="ja-JP" sz="4100" dirty="0" smtClean="0"/>
              <a:t>仕事で</a:t>
            </a:r>
            <a:r>
              <a:rPr lang="ja-JP" altLang="ja-JP" sz="4100" dirty="0"/>
              <a:t>利用者のために</a:t>
            </a:r>
            <a:r>
              <a:rPr lang="ja-JP" altLang="ja-JP" sz="4100" dirty="0" smtClean="0"/>
              <a:t>なりたい</a:t>
            </a:r>
            <a:endParaRPr lang="en-US" altLang="ja-JP" sz="4100" dirty="0" smtClean="0"/>
          </a:p>
          <a:p>
            <a:pPr marL="0" indent="0">
              <a:buNone/>
            </a:pPr>
            <a:r>
              <a:rPr lang="ja-JP" altLang="en-US" sz="4100" dirty="0"/>
              <a:t>　</a:t>
            </a:r>
            <a:r>
              <a:rPr lang="ja-JP" altLang="en-US" sz="4100" dirty="0" smtClean="0"/>
              <a:t>　</a:t>
            </a:r>
            <a:r>
              <a:rPr lang="ja-JP" altLang="ja-JP" sz="4100" dirty="0" smtClean="0"/>
              <a:t>思い</a:t>
            </a:r>
            <a:r>
              <a:rPr lang="ja-JP" altLang="ja-JP" sz="4100" dirty="0"/>
              <a:t>を綴りながらリカバリーを語って</a:t>
            </a:r>
            <a:r>
              <a:rPr lang="ja-JP" altLang="ja-JP" sz="4100" dirty="0" smtClean="0"/>
              <a:t>いる</a:t>
            </a:r>
            <a:endParaRPr lang="en-US" altLang="ja-JP" sz="4100" dirty="0"/>
          </a:p>
          <a:p>
            <a:pPr marL="0" indent="0">
              <a:buNone/>
            </a:pPr>
            <a:r>
              <a:rPr lang="ja-JP" altLang="en-US" sz="4100" dirty="0"/>
              <a:t>・</a:t>
            </a:r>
            <a:r>
              <a:rPr lang="ja-JP" altLang="ja-JP" sz="4100" dirty="0" smtClean="0"/>
              <a:t>精神病</a:t>
            </a:r>
            <a:r>
              <a:rPr lang="ja-JP" altLang="ja-JP" sz="4100" dirty="0"/>
              <a:t>の発症を「</a:t>
            </a:r>
            <a:r>
              <a:rPr lang="ja-JP" altLang="ja-JP" sz="4100" dirty="0">
                <a:solidFill>
                  <a:srgbClr val="FF0000"/>
                </a:solidFill>
              </a:rPr>
              <a:t>精神病との出会い</a:t>
            </a:r>
            <a:r>
              <a:rPr lang="ja-JP" altLang="ja-JP" sz="4100" dirty="0"/>
              <a:t>」と</a:t>
            </a:r>
            <a:r>
              <a:rPr lang="ja-JP" altLang="ja-JP" sz="4100" dirty="0" smtClean="0"/>
              <a:t>ポジティブ</a:t>
            </a:r>
            <a:endParaRPr lang="en-US" altLang="ja-JP" sz="4100" dirty="0" smtClean="0"/>
          </a:p>
          <a:p>
            <a:pPr marL="0" indent="0">
              <a:buNone/>
            </a:pPr>
            <a:r>
              <a:rPr lang="ja-JP" altLang="en-US" sz="4100" dirty="0"/>
              <a:t>　</a:t>
            </a:r>
            <a:r>
              <a:rPr lang="ja-JP" altLang="en-US" sz="4100" dirty="0" smtClean="0"/>
              <a:t>　</a:t>
            </a:r>
            <a:r>
              <a:rPr lang="ja-JP" altLang="ja-JP" sz="4100" dirty="0" smtClean="0"/>
              <a:t>に捉え発症後</a:t>
            </a:r>
            <a:r>
              <a:rPr lang="ja-JP" altLang="ja-JP" sz="4100" dirty="0"/>
              <a:t>の著者のリカバリーが</a:t>
            </a:r>
            <a:r>
              <a:rPr lang="ja-JP" altLang="ja-JP" sz="4100" dirty="0" smtClean="0"/>
              <a:t>方向づけられた</a:t>
            </a:r>
            <a:endParaRPr lang="en-US" altLang="ja-JP" sz="4100" dirty="0" smtClean="0"/>
          </a:p>
          <a:p>
            <a:pPr marL="0" indent="0">
              <a:buNone/>
            </a:pPr>
            <a:r>
              <a:rPr lang="ja-JP" altLang="en-US" sz="4100" dirty="0" smtClean="0"/>
              <a:t>・</a:t>
            </a:r>
            <a:r>
              <a:rPr lang="ja-JP" altLang="ja-JP" sz="4100" dirty="0"/>
              <a:t>野中（</a:t>
            </a:r>
            <a:r>
              <a:rPr lang="en-US" altLang="ja-JP" sz="4100" dirty="0"/>
              <a:t>2011</a:t>
            </a:r>
            <a:r>
              <a:rPr lang="ja-JP" altLang="ja-JP" sz="4100" dirty="0" smtClean="0"/>
              <a:t>）</a:t>
            </a:r>
            <a:r>
              <a:rPr lang="ja-JP" altLang="en-US" sz="4100" dirty="0" smtClean="0"/>
              <a:t>　</a:t>
            </a:r>
            <a:r>
              <a:rPr lang="ja-JP" altLang="ja-JP" sz="4100" dirty="0" smtClean="0"/>
              <a:t>ヘルパー</a:t>
            </a:r>
            <a:r>
              <a:rPr lang="ja-JP" altLang="ja-JP" sz="4100" dirty="0"/>
              <a:t>・</a:t>
            </a:r>
            <a:r>
              <a:rPr lang="ja-JP" altLang="ja-JP" sz="4100" dirty="0" smtClean="0"/>
              <a:t>セラピー</a:t>
            </a:r>
            <a:endParaRPr lang="en-US" altLang="ja-JP" sz="4100" dirty="0"/>
          </a:p>
          <a:p>
            <a:pPr marL="0" indent="0">
              <a:buNone/>
            </a:pPr>
            <a:r>
              <a:rPr lang="ja-JP" altLang="en-US" sz="4100" dirty="0"/>
              <a:t>　</a:t>
            </a:r>
            <a:r>
              <a:rPr lang="ja-JP" altLang="en-US" sz="4100" dirty="0" smtClean="0"/>
              <a:t>　</a:t>
            </a:r>
            <a:r>
              <a:rPr lang="ja-JP" altLang="ja-JP" sz="4100" dirty="0" smtClean="0"/>
              <a:t>リカバリー</a:t>
            </a:r>
            <a:r>
              <a:rPr lang="ja-JP" altLang="ja-JP" sz="4100" dirty="0"/>
              <a:t>をめぐってピアカウンセリングなどの活動</a:t>
            </a:r>
            <a:r>
              <a:rPr lang="ja-JP" altLang="ja-JP" sz="4100" dirty="0" smtClean="0"/>
              <a:t>で</a:t>
            </a:r>
            <a:endParaRPr lang="en-US" altLang="ja-JP" sz="4100" dirty="0" smtClean="0"/>
          </a:p>
          <a:p>
            <a:pPr marL="0" indent="0">
              <a:buNone/>
            </a:pPr>
            <a:r>
              <a:rPr lang="ja-JP" altLang="en-US" sz="4100" dirty="0"/>
              <a:t>　　</a:t>
            </a:r>
            <a:r>
              <a:rPr lang="ja-JP" altLang="ja-JP" sz="4100" dirty="0" smtClean="0"/>
              <a:t>重要</a:t>
            </a:r>
            <a:r>
              <a:rPr lang="ja-JP" altLang="ja-JP" sz="4100" dirty="0"/>
              <a:t>な</a:t>
            </a:r>
            <a:r>
              <a:rPr lang="ja-JP" altLang="ja-JP" sz="4100" dirty="0" smtClean="0"/>
              <a:t>視点</a:t>
            </a:r>
            <a:endParaRPr lang="en-US" altLang="ja-JP" sz="4100" dirty="0"/>
          </a:p>
          <a:p>
            <a:pPr marL="0" indent="0">
              <a:buNone/>
            </a:pPr>
            <a:r>
              <a:rPr lang="ja-JP" altLang="en-US" sz="4100" dirty="0" smtClean="0"/>
              <a:t>　　　</a:t>
            </a:r>
            <a:r>
              <a:rPr lang="ja-JP" altLang="ja-JP" sz="4100" dirty="0" smtClean="0"/>
              <a:t>「</a:t>
            </a:r>
            <a:r>
              <a:rPr lang="ja-JP" altLang="ja-JP" sz="4100" dirty="0"/>
              <a:t>あなたを助けることが私を助けることになる</a:t>
            </a:r>
            <a:r>
              <a:rPr lang="ja-JP" altLang="ja-JP" sz="4100" dirty="0" smtClean="0"/>
              <a:t>」</a:t>
            </a:r>
            <a:endParaRPr lang="en-US" altLang="ja-JP" sz="4100" dirty="0" smtClean="0"/>
          </a:p>
          <a:p>
            <a:pPr marL="0" indent="0">
              <a:buNone/>
            </a:pPr>
            <a:r>
              <a:rPr lang="ja-JP" altLang="en-US" sz="4100" dirty="0"/>
              <a:t>　</a:t>
            </a:r>
            <a:r>
              <a:rPr lang="ja-JP" altLang="en-US" sz="4100" dirty="0" smtClean="0"/>
              <a:t>　　</a:t>
            </a:r>
            <a:r>
              <a:rPr lang="ja-JP" altLang="ja-JP" sz="4100" dirty="0" smtClean="0"/>
              <a:t>「</a:t>
            </a:r>
            <a:r>
              <a:rPr lang="ja-JP" altLang="ja-JP" sz="4100" dirty="0"/>
              <a:t>誰かの役に立つ行為が自分を奮い立たせ、能力</a:t>
            </a:r>
            <a:r>
              <a:rPr lang="ja-JP" altLang="ja-JP" sz="4100" dirty="0" smtClean="0"/>
              <a:t>を</a:t>
            </a:r>
            <a:endParaRPr lang="en-US" altLang="ja-JP" sz="4100" dirty="0" smtClean="0"/>
          </a:p>
          <a:p>
            <a:pPr marL="0" indent="0">
              <a:buNone/>
            </a:pPr>
            <a:r>
              <a:rPr lang="ja-JP" altLang="en-US" sz="4100" dirty="0"/>
              <a:t>　</a:t>
            </a:r>
            <a:r>
              <a:rPr lang="ja-JP" altLang="en-US" sz="4100" dirty="0" smtClean="0"/>
              <a:t>　　</a:t>
            </a:r>
            <a:r>
              <a:rPr lang="ja-JP" altLang="ja-JP" sz="4100" dirty="0" smtClean="0"/>
              <a:t>最大限</a:t>
            </a:r>
            <a:r>
              <a:rPr lang="ja-JP" altLang="ja-JP" sz="4100" dirty="0"/>
              <a:t>に発揮させる</a:t>
            </a:r>
            <a:r>
              <a:rPr lang="ja-JP" altLang="ja-JP" sz="4100" dirty="0" smtClean="0"/>
              <a:t>」</a:t>
            </a:r>
            <a:endParaRPr lang="ja-JP" altLang="ja-JP" sz="4100" dirty="0"/>
          </a:p>
          <a:p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1"/>
            <a:ext cx="1475656" cy="18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052736"/>
          </a:xfrm>
        </p:spPr>
        <p:txBody>
          <a:bodyPr/>
          <a:lstStyle/>
          <a:p>
            <a:pPr algn="l"/>
            <a:r>
              <a:rPr lang="ja-JP" altLang="en-US" dirty="0"/>
              <a:t>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小平</a:t>
            </a:r>
            <a:r>
              <a:rPr lang="ja-JP" altLang="en-US" dirty="0"/>
              <a:t>・いとう（</a:t>
            </a:r>
            <a:r>
              <a:rPr lang="en-US" altLang="ja-JP" dirty="0"/>
              <a:t>2012</a:t>
            </a:r>
            <a:r>
              <a:rPr lang="ja-JP" altLang="en-US" dirty="0"/>
              <a:t>）は統合失調症闘病記を検索・収集し</a:t>
            </a:r>
            <a:r>
              <a:rPr lang="en-US" altLang="ja-JP" dirty="0"/>
              <a:t>217</a:t>
            </a:r>
            <a:r>
              <a:rPr lang="ja-JP" altLang="en-US" dirty="0" smtClean="0"/>
              <a:t>冊をリスト化</a:t>
            </a:r>
            <a:endParaRPr lang="en-US" altLang="ja-JP" dirty="0" smtClean="0"/>
          </a:p>
          <a:p>
            <a:r>
              <a:rPr lang="ja-JP" altLang="en-US" dirty="0" smtClean="0"/>
              <a:t>野中</a:t>
            </a:r>
            <a:r>
              <a:rPr lang="ja-JP" altLang="en-US" dirty="0"/>
              <a:t>（</a:t>
            </a:r>
            <a:r>
              <a:rPr lang="en-US" altLang="ja-JP" dirty="0"/>
              <a:t>2011</a:t>
            </a:r>
            <a:r>
              <a:rPr lang="ja-JP" altLang="en-US" dirty="0"/>
              <a:t>）は新たな回復概念は「精神障害をもつ方々の手記活動から生まれた」と意義づけ、当事者のナラティブにはリカバリーのヒントが満載されていると</a:t>
            </a:r>
            <a:r>
              <a:rPr lang="ja-JP" altLang="en-US" dirty="0" smtClean="0"/>
              <a:t>指摘</a:t>
            </a:r>
            <a:endParaRPr lang="en-US" altLang="ja-JP" dirty="0" smtClean="0"/>
          </a:p>
          <a:p>
            <a:r>
              <a:rPr lang="ja-JP" altLang="en-US" dirty="0" smtClean="0"/>
              <a:t>浦河</a:t>
            </a:r>
            <a:r>
              <a:rPr lang="ja-JP" altLang="en-US" dirty="0" err="1"/>
              <a:t>べ</a:t>
            </a:r>
            <a:r>
              <a:rPr lang="ja-JP" altLang="en-US" dirty="0"/>
              <a:t>てるの家は当事者研究で、「自分の助け方について研究」（向谷地，</a:t>
            </a:r>
            <a:r>
              <a:rPr lang="en-US" altLang="ja-JP" dirty="0"/>
              <a:t>2009</a:t>
            </a:r>
            <a:r>
              <a:rPr lang="ja-JP" altLang="en-US" dirty="0"/>
              <a:t>）し、その成果を集めて講演会を行い、書籍を出版することで、統合失調症の回復やリカバリーとしての新たな考え方や生き方を同じ病いを抱えている人や、支援者・研究者など人々と共有する実践に</a:t>
            </a:r>
            <a:r>
              <a:rPr lang="ja-JP" altLang="en-US" dirty="0" smtClean="0"/>
              <a:t>取り組</a:t>
            </a:r>
            <a:r>
              <a:rPr lang="ja-JP" altLang="en-US" dirty="0"/>
              <a:t>む</a:t>
            </a:r>
            <a:endParaRPr lang="en-US" altLang="ja-JP" dirty="0" smtClean="0"/>
          </a:p>
          <a:p>
            <a:r>
              <a:rPr lang="en-US" altLang="ja-JP" dirty="0" smtClean="0"/>
              <a:t>Gartner </a:t>
            </a:r>
            <a:r>
              <a:rPr lang="en-US" altLang="ja-JP" dirty="0"/>
              <a:t>&amp; </a:t>
            </a:r>
            <a:r>
              <a:rPr lang="en-US" altLang="ja-JP" dirty="0" err="1"/>
              <a:t>Riessman</a:t>
            </a:r>
            <a:r>
              <a:rPr lang="en-US" altLang="ja-JP" dirty="0"/>
              <a:t>(1977</a:t>
            </a:r>
            <a:r>
              <a:rPr lang="ja-JP" altLang="en-US" dirty="0"/>
              <a:t>）はセルフ・ヘルプ・グループの特徴を「援助をする人がもっとも援助をうける」とし、ヘルパー・セラピー原則と名づけ、そのメカニズムを</a:t>
            </a:r>
            <a:r>
              <a:rPr lang="ja-JP" altLang="en-US" dirty="0" smtClean="0"/>
              <a:t>説明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90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052736"/>
          </a:xfrm>
        </p:spPr>
        <p:txBody>
          <a:bodyPr/>
          <a:lstStyle/>
          <a:p>
            <a:pPr algn="l"/>
            <a:r>
              <a:rPr kumimoji="1" lang="ja-JP" altLang="en-US" dirty="0" smtClean="0"/>
              <a:t>考察　</a:t>
            </a:r>
            <a:r>
              <a:rPr lang="ja-JP" altLang="ja-JP" dirty="0"/>
              <a:t>ヘルパー・セラピー原則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4700" dirty="0"/>
              <a:t>Gartner &amp; </a:t>
            </a:r>
            <a:r>
              <a:rPr lang="en-US" altLang="ja-JP" sz="4700" dirty="0" err="1"/>
              <a:t>Riessman</a:t>
            </a:r>
            <a:r>
              <a:rPr lang="en-US" altLang="ja-JP" sz="4700" dirty="0"/>
              <a:t>(1977</a:t>
            </a:r>
            <a:r>
              <a:rPr lang="ja-JP" altLang="ja-JP" sz="4700" dirty="0" smtClean="0"/>
              <a:t>）</a:t>
            </a:r>
            <a:r>
              <a:rPr lang="en-US" altLang="ja-JP" sz="4700" dirty="0"/>
              <a:t> </a:t>
            </a:r>
            <a:endParaRPr lang="en-US" altLang="ja-JP" sz="4700" dirty="0" smtClean="0"/>
          </a:p>
          <a:p>
            <a:r>
              <a:rPr lang="ja-JP" altLang="en-US" sz="4700" dirty="0"/>
              <a:t>３</a:t>
            </a:r>
            <a:r>
              <a:rPr lang="ja-JP" altLang="ja-JP" sz="4700" dirty="0" smtClean="0"/>
              <a:t>つの</a:t>
            </a:r>
            <a:r>
              <a:rPr lang="ja-JP" altLang="ja-JP" sz="4700" dirty="0"/>
              <a:t>メカニズム</a:t>
            </a:r>
            <a:endParaRPr lang="en-US" altLang="ja-JP" sz="4700" dirty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sz="3900" dirty="0" smtClean="0"/>
              <a:t>(</a:t>
            </a:r>
            <a:r>
              <a:rPr lang="en-US" altLang="ja-JP" sz="3900" dirty="0"/>
              <a:t>1)</a:t>
            </a:r>
            <a:r>
              <a:rPr lang="ja-JP" altLang="ja-JP" sz="3900" dirty="0"/>
              <a:t>援助者は依存的であることが少なくなる</a:t>
            </a:r>
            <a:r>
              <a:rPr lang="ja-JP" altLang="ja-JP" sz="3900" dirty="0" smtClean="0"/>
              <a:t>。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3900" dirty="0" smtClean="0"/>
              <a:t> </a:t>
            </a:r>
            <a:r>
              <a:rPr lang="ja-JP" altLang="en-US" sz="3900" dirty="0"/>
              <a:t> </a:t>
            </a:r>
            <a:r>
              <a:rPr lang="en-US" altLang="ja-JP" sz="3900" dirty="0" smtClean="0"/>
              <a:t>(</a:t>
            </a:r>
            <a:r>
              <a:rPr lang="en-US" altLang="ja-JP" sz="3900" dirty="0"/>
              <a:t>2)</a:t>
            </a:r>
            <a:r>
              <a:rPr lang="ja-JP" altLang="ja-JP" sz="3900" dirty="0"/>
              <a:t>同じような問題をもつ人のことで苦闘する</a:t>
            </a:r>
            <a:r>
              <a:rPr lang="ja-JP" altLang="ja-JP" sz="3900" dirty="0" smtClean="0"/>
              <a:t>なか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　</a:t>
            </a:r>
            <a:r>
              <a:rPr lang="ja-JP" altLang="ja-JP" sz="3900" dirty="0" smtClean="0"/>
              <a:t>で、援助者</a:t>
            </a:r>
            <a:r>
              <a:rPr lang="ja-JP" altLang="ja-JP" sz="3900" dirty="0"/>
              <a:t>は自分の問題を距離をおいて</a:t>
            </a:r>
            <a:r>
              <a:rPr lang="ja-JP" altLang="ja-JP" sz="3900" dirty="0" smtClean="0"/>
              <a:t>みる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　</a:t>
            </a:r>
            <a:r>
              <a:rPr lang="ja-JP" altLang="ja-JP" sz="3900" dirty="0" smtClean="0"/>
              <a:t>機会が与えられて</a:t>
            </a:r>
            <a:r>
              <a:rPr lang="ja-JP" altLang="ja-JP" sz="3900" dirty="0"/>
              <a:t>いる</a:t>
            </a:r>
            <a:r>
              <a:rPr lang="ja-JP" altLang="ja-JP" sz="3900" dirty="0" smtClean="0"/>
              <a:t>。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3900" dirty="0" smtClean="0"/>
              <a:t>  </a:t>
            </a:r>
            <a:r>
              <a:rPr lang="en-US" altLang="ja-JP" sz="3900" dirty="0" smtClean="0"/>
              <a:t>(</a:t>
            </a:r>
            <a:r>
              <a:rPr lang="en-US" altLang="ja-JP" sz="3900" dirty="0"/>
              <a:t>3)</a:t>
            </a:r>
            <a:r>
              <a:rPr lang="ja-JP" altLang="ja-JP" sz="3900" dirty="0"/>
              <a:t>援助者は援助の役割をとることによって</a:t>
            </a:r>
            <a:r>
              <a:rPr lang="ja-JP" altLang="ja-JP" sz="3900" dirty="0" smtClean="0"/>
              <a:t>社会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　</a:t>
            </a:r>
            <a:r>
              <a:rPr lang="ja-JP" altLang="ja-JP" sz="3900" dirty="0" smtClean="0"/>
              <a:t>的に</a:t>
            </a:r>
            <a:r>
              <a:rPr lang="ja-JP" altLang="ja-JP" sz="3900" dirty="0"/>
              <a:t>役立っているという感じをもつことが</a:t>
            </a:r>
            <a:r>
              <a:rPr lang="ja-JP" altLang="ja-JP" sz="3900" dirty="0" smtClean="0"/>
              <a:t>でき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　</a:t>
            </a:r>
            <a:r>
              <a:rPr lang="ja-JP" altLang="ja-JP" sz="3900" dirty="0" smtClean="0"/>
              <a:t>る</a:t>
            </a:r>
            <a:r>
              <a:rPr lang="ja-JP" altLang="en-US" sz="3900" dirty="0" smtClean="0"/>
              <a:t>。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0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考察　</a:t>
            </a:r>
            <a:r>
              <a:rPr lang="ja-JP" altLang="en-US" dirty="0" smtClean="0"/>
              <a:t>西</a:t>
            </a:r>
            <a:r>
              <a:rPr lang="ja-JP" altLang="en-US" dirty="0"/>
              <a:t>純一のリカバリー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r>
              <a:rPr lang="ja-JP" altLang="ja-JP" dirty="0" smtClean="0"/>
              <a:t>自分</a:t>
            </a:r>
            <a:r>
              <a:rPr lang="ja-JP" altLang="ja-JP" dirty="0"/>
              <a:t>自身の病気や症状とうまく折り合いをつけながら自律的に生き、自らのリカバリーを見出し、同じ病を抱えるピアとして支援者として闘病記を世に送り出し、社会に</a:t>
            </a:r>
            <a:r>
              <a:rPr lang="ja-JP" altLang="ja-JP" dirty="0" smtClean="0"/>
              <a:t>問いか</a:t>
            </a:r>
            <a:r>
              <a:rPr lang="ja-JP" altLang="en-US" dirty="0" smtClean="0"/>
              <a:t>け</a:t>
            </a:r>
            <a:r>
              <a:rPr lang="ja-JP" altLang="ja-JP" dirty="0" smtClean="0"/>
              <a:t>る</a:t>
            </a:r>
            <a:endParaRPr lang="en-US" altLang="ja-JP" dirty="0" smtClean="0"/>
          </a:p>
          <a:p>
            <a:r>
              <a:rPr lang="ja-JP" altLang="ja-JP" dirty="0" smtClean="0"/>
              <a:t>この</a:t>
            </a:r>
            <a:r>
              <a:rPr lang="ja-JP" altLang="ja-JP" dirty="0"/>
              <a:t>生き方は</a:t>
            </a:r>
            <a:r>
              <a:rPr lang="ja-JP" altLang="ja-JP" dirty="0" smtClean="0"/>
              <a:t>、ヘルパー</a:t>
            </a:r>
            <a:r>
              <a:rPr lang="ja-JP" altLang="ja-JP" dirty="0"/>
              <a:t>・セラピー原則のメカニズムに通じるもの</a:t>
            </a:r>
            <a:r>
              <a:rPr lang="ja-JP" altLang="ja-JP" dirty="0" smtClean="0"/>
              <a:t>で</a:t>
            </a:r>
            <a:r>
              <a:rPr lang="ja-JP" altLang="en-US" dirty="0" smtClean="0"/>
              <a:t>、</a:t>
            </a:r>
            <a:r>
              <a:rPr lang="ja-JP" altLang="ja-JP" dirty="0" smtClean="0"/>
              <a:t>書名</a:t>
            </a:r>
            <a:r>
              <a:rPr lang="ja-JP" altLang="ja-JP" dirty="0"/>
              <a:t>の『精神障害を乗り越えて…』の通り、著者の統合失調症からのリカバリーである</a:t>
            </a:r>
            <a:r>
              <a:rPr lang="ja-JP" altLang="ja-JP" dirty="0" smtClean="0"/>
              <a:t>と</a:t>
            </a:r>
            <a:r>
              <a:rPr lang="ja-JP" altLang="en-US" dirty="0"/>
              <a:t>考える</a:t>
            </a:r>
            <a:endParaRPr lang="en-US" altLang="ja-JP" dirty="0" smtClean="0"/>
          </a:p>
          <a:p>
            <a:r>
              <a:rPr lang="ja-JP" altLang="ja-JP" dirty="0" smtClean="0"/>
              <a:t>本書</a:t>
            </a:r>
            <a:r>
              <a:rPr lang="ja-JP" altLang="ja-JP" dirty="0"/>
              <a:t>を出版後、『西純一の精神障害ホームヘルパー日記』（</a:t>
            </a:r>
            <a:r>
              <a:rPr lang="en-US" altLang="ja-JP" dirty="0"/>
              <a:t>2011</a:t>
            </a:r>
            <a:r>
              <a:rPr lang="ja-JP" altLang="ja-JP" dirty="0"/>
              <a:t>年）、『西純一のプロへの道程：精神障害ホームヘルパーとして』（</a:t>
            </a:r>
            <a:r>
              <a:rPr lang="en-US" altLang="ja-JP" dirty="0"/>
              <a:t>2014</a:t>
            </a:r>
            <a:r>
              <a:rPr lang="ja-JP" altLang="ja-JP" dirty="0"/>
              <a:t>年）の</a:t>
            </a:r>
            <a:r>
              <a:rPr lang="en-US" altLang="ja-JP" dirty="0"/>
              <a:t>2</a:t>
            </a:r>
            <a:r>
              <a:rPr lang="ja-JP" altLang="ja-JP" dirty="0"/>
              <a:t>冊を</a:t>
            </a:r>
            <a:r>
              <a:rPr lang="ja-JP" altLang="ja-JP" dirty="0" smtClean="0"/>
              <a:t>出版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2852"/>
            <a:ext cx="1331640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4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08504" cy="648072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/>
              <a:t>考察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496" y="908720"/>
            <a:ext cx="4460304" cy="5832648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600" dirty="0" smtClean="0"/>
              <a:t>2011</a:t>
            </a:r>
            <a:r>
              <a:rPr lang="ja-JP" altLang="ja-JP" sz="3600" dirty="0" smtClean="0"/>
              <a:t>年</a:t>
            </a:r>
            <a:r>
              <a:rPr lang="ja-JP" altLang="en-US" sz="3200" dirty="0" smtClean="0"/>
              <a:t>　文芸社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ja-JP" dirty="0" smtClean="0"/>
              <a:t>『</a:t>
            </a:r>
            <a:r>
              <a:rPr lang="ja-JP" altLang="ja-JP" dirty="0"/>
              <a:t>西純一の精神障害</a:t>
            </a:r>
            <a:r>
              <a:rPr lang="ja-JP" altLang="ja-JP" dirty="0" smtClean="0"/>
              <a:t>ホー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 smtClean="0"/>
              <a:t>ムヘルパー</a:t>
            </a:r>
            <a:r>
              <a:rPr lang="ja-JP" altLang="ja-JP" dirty="0"/>
              <a:t>日記』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495800" cy="6021288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600" dirty="0" smtClean="0"/>
              <a:t>2014</a:t>
            </a:r>
            <a:r>
              <a:rPr lang="ja-JP" altLang="ja-JP" sz="3600" dirty="0" smtClean="0"/>
              <a:t>年</a:t>
            </a:r>
            <a:r>
              <a:rPr lang="ja-JP" altLang="en-US" sz="3200" dirty="0" smtClean="0"/>
              <a:t>　文芸社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ja-JP" dirty="0" smtClean="0"/>
              <a:t>『</a:t>
            </a:r>
            <a:r>
              <a:rPr lang="ja-JP" altLang="ja-JP" dirty="0"/>
              <a:t>西純一のプロへの道程</a:t>
            </a:r>
            <a:r>
              <a:rPr lang="ja-JP" altLang="ja-JP" dirty="0" smtClean="0"/>
              <a:t>：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精神障害ホームヘルパー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と</a:t>
            </a:r>
            <a:r>
              <a:rPr lang="ja-JP" altLang="ja-JP" dirty="0"/>
              <a:t>して』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068960"/>
            <a:ext cx="2736304" cy="3744416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92080" y="2996952"/>
            <a:ext cx="28083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l"/>
            <a:r>
              <a:rPr lang="ja-JP" altLang="ja-JP" sz="4800" dirty="0"/>
              <a:t>今後の課題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ja-JP" altLang="ja-JP" sz="4800" dirty="0"/>
              <a:t>前述の</a:t>
            </a:r>
            <a:r>
              <a:rPr lang="en-US" altLang="ja-JP" sz="4800" dirty="0"/>
              <a:t>2</a:t>
            </a:r>
            <a:r>
              <a:rPr lang="ja-JP" altLang="ja-JP" sz="4800" dirty="0"/>
              <a:t>冊の</a:t>
            </a:r>
            <a:r>
              <a:rPr lang="ja-JP" altLang="ja-JP" sz="4800" dirty="0" smtClean="0"/>
              <a:t>著書</a:t>
            </a:r>
            <a:r>
              <a:rPr lang="ja-JP" altLang="en-US" sz="4800" dirty="0" smtClean="0"/>
              <a:t>と</a:t>
            </a:r>
            <a:r>
              <a:rPr lang="ja-JP" altLang="ja-JP" sz="4800" dirty="0" smtClean="0"/>
              <a:t>併せて分析</a:t>
            </a:r>
            <a:endParaRPr lang="en-US" altLang="ja-JP" sz="4800" dirty="0"/>
          </a:p>
          <a:p>
            <a:r>
              <a:rPr lang="ja-JP" altLang="ja-JP" sz="4800" dirty="0" smtClean="0"/>
              <a:t>リカバリー</a:t>
            </a:r>
            <a:r>
              <a:rPr lang="ja-JP" altLang="ja-JP" sz="4800" dirty="0"/>
              <a:t>と関連の</a:t>
            </a:r>
            <a:r>
              <a:rPr lang="ja-JP" altLang="ja-JP" sz="4800" dirty="0" smtClean="0"/>
              <a:t>深い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>
                <a:solidFill>
                  <a:srgbClr val="FF0000"/>
                </a:solidFill>
              </a:rPr>
              <a:t>　</a:t>
            </a:r>
            <a:r>
              <a:rPr lang="ja-JP" altLang="ja-JP" sz="4800" dirty="0" smtClean="0">
                <a:solidFill>
                  <a:srgbClr val="FF0000"/>
                </a:solidFill>
              </a:rPr>
              <a:t>レジリエンス</a:t>
            </a:r>
            <a:r>
              <a:rPr lang="ja-JP" altLang="ja-JP" sz="4800" dirty="0" smtClean="0"/>
              <a:t>や</a:t>
            </a:r>
            <a:r>
              <a:rPr lang="ja-JP" altLang="en-US" sz="4800" dirty="0" smtClean="0">
                <a:solidFill>
                  <a:srgbClr val="FF0000"/>
                </a:solidFill>
              </a:rPr>
              <a:t>心的外傷後成長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800" dirty="0" smtClean="0">
                <a:solidFill>
                  <a:srgbClr val="FF0000"/>
                </a:solidFill>
              </a:rPr>
              <a:t> （</a:t>
            </a:r>
            <a:r>
              <a:rPr lang="en-US" altLang="ja-JP" sz="4800" dirty="0" smtClean="0">
                <a:solidFill>
                  <a:srgbClr val="FF0000"/>
                </a:solidFill>
              </a:rPr>
              <a:t>PTG</a:t>
            </a:r>
            <a:r>
              <a:rPr lang="ja-JP" altLang="en-US" sz="4800" dirty="0" smtClean="0">
                <a:solidFill>
                  <a:srgbClr val="FF0000"/>
                </a:solidFill>
              </a:rPr>
              <a:t>）</a:t>
            </a:r>
            <a:r>
              <a:rPr lang="ja-JP" altLang="ja-JP" sz="4800" dirty="0" smtClean="0"/>
              <a:t>の</a:t>
            </a:r>
            <a:r>
              <a:rPr lang="ja-JP" altLang="ja-JP" sz="4800" dirty="0"/>
              <a:t>視点</a:t>
            </a:r>
            <a:r>
              <a:rPr lang="ja-JP" altLang="ja-JP" sz="4800" dirty="0" smtClean="0"/>
              <a:t>から</a:t>
            </a:r>
            <a:r>
              <a:rPr lang="ja-JP" altLang="en-US" sz="4800" dirty="0" smtClean="0"/>
              <a:t>の</a:t>
            </a:r>
            <a:r>
              <a:rPr lang="ja-JP" altLang="ja-JP" sz="4800" dirty="0" smtClean="0"/>
              <a:t>検討</a:t>
            </a:r>
            <a:endParaRPr lang="en-US" altLang="ja-JP" sz="4800" dirty="0" smtClean="0"/>
          </a:p>
          <a:p>
            <a:pPr marL="0" indent="0">
              <a:buNone/>
            </a:pPr>
            <a:endParaRPr lang="en-US" altLang="ja-JP" sz="4800" dirty="0" smtClean="0"/>
          </a:p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謝辞</a:t>
            </a:r>
            <a:r>
              <a:rPr lang="en-US" altLang="ja-JP" sz="3600" dirty="0"/>
              <a:t>】</a:t>
            </a:r>
            <a:r>
              <a:rPr lang="ja-JP" altLang="en-US" sz="3600" dirty="0"/>
              <a:t>本研究は平成</a:t>
            </a:r>
            <a:r>
              <a:rPr lang="en-US" altLang="ja-JP" sz="3600" dirty="0"/>
              <a:t>27</a:t>
            </a:r>
            <a:r>
              <a:rPr lang="ja-JP" altLang="en-US" sz="3600" dirty="0"/>
              <a:t>年度～平成</a:t>
            </a:r>
            <a:r>
              <a:rPr lang="en-US" altLang="ja-JP" sz="3600" dirty="0"/>
              <a:t>29</a:t>
            </a:r>
            <a:r>
              <a:rPr lang="ja-JP" altLang="en-US" sz="3600" dirty="0"/>
              <a:t>年度科研費基盤研究</a:t>
            </a:r>
            <a:r>
              <a:rPr lang="en-US" altLang="ja-JP" sz="3600" dirty="0"/>
              <a:t>C</a:t>
            </a:r>
            <a:r>
              <a:rPr lang="ja-JP" altLang="en-US" sz="3600" dirty="0"/>
              <a:t>（課題番号</a:t>
            </a:r>
            <a:r>
              <a:rPr lang="en-US" altLang="ja-JP" sz="3600" dirty="0"/>
              <a:t>:15K11827</a:t>
            </a:r>
            <a:r>
              <a:rPr lang="ja-JP" altLang="en-US" sz="3600" dirty="0"/>
              <a:t>）の助成を受けた。</a:t>
            </a:r>
            <a:endParaRPr lang="en-US" altLang="ja-JP" sz="3600" dirty="0"/>
          </a:p>
          <a:p>
            <a:pPr marL="0" indent="0">
              <a:buNone/>
            </a:pPr>
            <a:endParaRPr lang="ja-JP" altLang="ja-JP" sz="4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22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980728"/>
          </a:xfrm>
        </p:spPr>
        <p:txBody>
          <a:bodyPr/>
          <a:lstStyle/>
          <a:p>
            <a:pPr algn="l"/>
            <a:r>
              <a:rPr kumimoji="1" lang="ja-JP" altLang="en-US" dirty="0" smtClean="0"/>
              <a:t>関連した小平・</a:t>
            </a:r>
            <a:r>
              <a:rPr kumimoji="1" lang="ja-JP" altLang="en-US" dirty="0" err="1" smtClean="0"/>
              <a:t>いとうの</a:t>
            </a:r>
            <a:r>
              <a:rPr kumimoji="1" lang="ja-JP" altLang="en-US" dirty="0" smtClean="0"/>
              <a:t>先行の研究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小平・いとう（</a:t>
            </a:r>
            <a:r>
              <a:rPr lang="en-US" altLang="ja-JP" dirty="0"/>
              <a:t>2013</a:t>
            </a:r>
            <a:r>
              <a:rPr lang="ja-JP" altLang="en-US" dirty="0"/>
              <a:t>）統合失調症当事者の語りのテキストマイニング：闘病記のタイトル分析を中心に 看護研究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46(5) ,</a:t>
            </a:r>
            <a:r>
              <a:rPr lang="ja-JP" altLang="en-US" dirty="0"/>
              <a:t> </a:t>
            </a:r>
            <a:r>
              <a:rPr lang="en-US" altLang="ja-JP" dirty="0"/>
              <a:t>485-492</a:t>
            </a:r>
            <a:r>
              <a:rPr lang="ja-JP" altLang="en-US" dirty="0" err="1" smtClean="0"/>
              <a:t>．</a:t>
            </a:r>
            <a:endParaRPr lang="en-US" altLang="ja-JP" dirty="0" smtClean="0"/>
          </a:p>
          <a:p>
            <a:r>
              <a:rPr lang="ja-JP" altLang="en-US" dirty="0"/>
              <a:t>小平・いとう（</a:t>
            </a:r>
            <a:r>
              <a:rPr lang="en-US" altLang="ja-JP" dirty="0"/>
              <a:t>2012</a:t>
            </a:r>
            <a:r>
              <a:rPr lang="ja-JP" altLang="en-US" dirty="0"/>
              <a:t>）統合失調症の闘病記のリスト：ナラティブ教材の可能性を展望する 心理科学</a:t>
            </a:r>
            <a:r>
              <a:rPr lang="en-US" altLang="ja-JP" dirty="0"/>
              <a:t>, 33(2), 64-77. </a:t>
            </a:r>
            <a:endParaRPr lang="en-US" altLang="ja-JP" dirty="0" smtClean="0"/>
          </a:p>
          <a:p>
            <a:r>
              <a:rPr lang="x-none" altLang="ja-JP" dirty="0"/>
              <a:t>小平・いとう・大高</a:t>
            </a:r>
            <a:r>
              <a:rPr lang="ja-JP" altLang="en-US" dirty="0"/>
              <a:t>（</a:t>
            </a:r>
            <a:r>
              <a:rPr lang="x-none" altLang="ja-JP" dirty="0"/>
              <a:t>2010</a:t>
            </a:r>
            <a:r>
              <a:rPr lang="ja-JP" altLang="en-US" dirty="0"/>
              <a:t>）</a:t>
            </a:r>
            <a:r>
              <a:rPr lang="x-none" altLang="ja-JP" dirty="0"/>
              <a:t>統合失調症の闘病記の分析：古川奈都子『心を病むってどういうこと？：精神病の体験者より』の構造のテキストマイニング</a:t>
            </a:r>
            <a:r>
              <a:rPr lang="ja-JP" altLang="en-US" dirty="0"/>
              <a:t> </a:t>
            </a:r>
            <a:r>
              <a:rPr lang="x-none" altLang="ja-JP" dirty="0"/>
              <a:t>日本精神保健看護学会誌, 19(2), 10-21</a:t>
            </a:r>
            <a:r>
              <a:rPr lang="x-none" altLang="ja-JP" dirty="0" smtClean="0"/>
              <a:t>.</a:t>
            </a:r>
            <a:endParaRPr lang="en-US" altLang="ja-JP" dirty="0" smtClean="0"/>
          </a:p>
          <a:p>
            <a:r>
              <a:rPr lang="x-none" altLang="ja-JP" dirty="0"/>
              <a:t>大高・いとう・小平</a:t>
            </a:r>
            <a:r>
              <a:rPr lang="ja-JP" altLang="en-US" dirty="0"/>
              <a:t>（</a:t>
            </a:r>
            <a:r>
              <a:rPr lang="x-none" altLang="ja-JP" dirty="0"/>
              <a:t>2010</a:t>
            </a:r>
            <a:r>
              <a:rPr lang="ja-JP" altLang="en-US" dirty="0"/>
              <a:t>）</a:t>
            </a:r>
            <a:r>
              <a:rPr lang="x-none" altLang="ja-JP" dirty="0"/>
              <a:t>精神障害者の自助の心理教育プログラム「当事者研究」の構造と精神保健看護学への意義：「浦河べてるの家」のウェブサイト「当事者研究の部屋」の語りのテキストマイニングより　日本精神保健看護学会誌, 19(2), 43-54.</a:t>
            </a:r>
            <a:endParaRPr lang="ja-JP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1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ja-JP" altLang="en-US" sz="7200" dirty="0"/>
              <a:t>ありがとうございました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　　　　　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ご自由にお取りください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闘病記、手記、当事者研究の研究に取り組んで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います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4899840"/>
              </p:ext>
            </p:extLst>
          </p:nvPr>
        </p:nvGraphicFramePr>
        <p:xfrm>
          <a:off x="6228184" y="3393417"/>
          <a:ext cx="2561820" cy="331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Document" r:id="rId4" imgW="4475112" imgH="6322510" progId="Word.Document.8">
                  <p:embed/>
                </p:oleObj>
              </mc:Choice>
              <mc:Fallback>
                <p:oleObj name="Document" r:id="rId4" imgW="4475112" imgH="6322510" progId="Word.Document.8">
                  <p:embed/>
                  <p:pic>
                    <p:nvPicPr>
                      <p:cNvPr id="0" name="オブジェクト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393417"/>
                        <a:ext cx="2561820" cy="3312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Users\tomoe-k\Desktop\心理科学P2013_1116_1439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78422"/>
            <a:ext cx="2571971" cy="33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japmhn.jp/images/jour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0" y="3140968"/>
            <a:ext cx="2848127" cy="36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統合失調症闘病記</a:t>
            </a:r>
            <a:r>
              <a:rPr lang="en-US" altLang="ja-JP" dirty="0" smtClean="0">
                <a:solidFill>
                  <a:srgbClr val="FF0000"/>
                </a:solidFill>
              </a:rPr>
              <a:t>217</a:t>
            </a:r>
            <a:r>
              <a:rPr lang="ja-JP" altLang="en-US" dirty="0">
                <a:solidFill>
                  <a:srgbClr val="FF0000"/>
                </a:solidFill>
              </a:rPr>
              <a:t>冊のリスト化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055"/>
            <a:ext cx="4979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09" y="2276872"/>
            <a:ext cx="4828778" cy="416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063338"/>
            <a:ext cx="3753709" cy="130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5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836711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 smtClean="0"/>
              <a:t>ナラティブとリカバリー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08720"/>
            <a:ext cx="6876256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●</a:t>
            </a:r>
            <a:r>
              <a:rPr lang="ja-JP" altLang="en-US" dirty="0" smtClean="0">
                <a:solidFill>
                  <a:srgbClr val="FF0000"/>
                </a:solidFill>
              </a:rPr>
              <a:t>手記活動</a:t>
            </a:r>
            <a:r>
              <a:rPr lang="ja-JP" altLang="en-US" dirty="0" smtClean="0"/>
              <a:t>　野中</a:t>
            </a:r>
            <a:r>
              <a:rPr lang="ja-JP" altLang="en-US" dirty="0"/>
              <a:t>（</a:t>
            </a:r>
            <a:r>
              <a:rPr lang="en-US" altLang="ja-JP" dirty="0"/>
              <a:t>2011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・新たな</a:t>
            </a:r>
            <a:r>
              <a:rPr lang="ja-JP" altLang="en-US" dirty="0"/>
              <a:t>リカバリー</a:t>
            </a:r>
            <a:r>
              <a:rPr lang="ja-JP" altLang="en-US" dirty="0" smtClean="0"/>
              <a:t>概念は</a:t>
            </a:r>
            <a:r>
              <a:rPr lang="en-US" altLang="ja-JP" dirty="0" smtClean="0"/>
              <a:t>…</a:t>
            </a:r>
            <a:r>
              <a:rPr lang="ja-JP" altLang="en-US" dirty="0" smtClean="0"/>
              <a:t>精神</a:t>
            </a:r>
            <a:r>
              <a:rPr lang="ja-JP" altLang="en-US" dirty="0"/>
              <a:t>障害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もつ方々</a:t>
            </a:r>
            <a:r>
              <a:rPr lang="ja-JP" altLang="en-US" dirty="0"/>
              <a:t>の手記活動から</a:t>
            </a:r>
            <a:r>
              <a:rPr lang="ja-JP" altLang="en-US" dirty="0" smtClean="0"/>
              <a:t>生まれた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</a:t>
            </a:r>
            <a:r>
              <a:rPr lang="ja-JP" altLang="en-US" dirty="0"/>
              <a:t>当事者の</a:t>
            </a:r>
            <a:r>
              <a:rPr lang="ja-JP" altLang="en-US" dirty="0" smtClean="0"/>
              <a:t>ナラティブには</a:t>
            </a:r>
            <a:r>
              <a:rPr lang="ja-JP" altLang="en-US" dirty="0" smtClean="0">
                <a:solidFill>
                  <a:srgbClr val="FF0000"/>
                </a:solidFill>
              </a:rPr>
              <a:t>リカバリー</a:t>
            </a:r>
            <a:r>
              <a:rPr lang="ja-JP" altLang="en-US" dirty="0"/>
              <a:t>の</a:t>
            </a:r>
            <a:r>
              <a:rPr lang="ja-JP" altLang="en-US" dirty="0" smtClean="0"/>
              <a:t>ヒント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が満載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●</a:t>
            </a:r>
            <a:r>
              <a:rPr lang="ja-JP" altLang="en-US" dirty="0" smtClean="0">
                <a:solidFill>
                  <a:srgbClr val="FF0000"/>
                </a:solidFill>
              </a:rPr>
              <a:t>浦河</a:t>
            </a:r>
            <a:r>
              <a:rPr lang="ja-JP" altLang="en-US" dirty="0" err="1">
                <a:solidFill>
                  <a:srgbClr val="FF0000"/>
                </a:solidFill>
              </a:rPr>
              <a:t>べ</a:t>
            </a:r>
            <a:r>
              <a:rPr lang="ja-JP" altLang="en-US" dirty="0" smtClean="0">
                <a:solidFill>
                  <a:srgbClr val="FF0000"/>
                </a:solidFill>
              </a:rPr>
              <a:t>てる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家「当事者研究」</a:t>
            </a:r>
            <a:r>
              <a:rPr lang="ja-JP" altLang="en-US" dirty="0" smtClean="0"/>
              <a:t>　野中</a:t>
            </a:r>
            <a:r>
              <a:rPr lang="ja-JP" altLang="en-US" dirty="0"/>
              <a:t>（</a:t>
            </a:r>
            <a:r>
              <a:rPr lang="en-US" altLang="ja-JP" dirty="0"/>
              <a:t>2012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・治療して</a:t>
            </a:r>
            <a:r>
              <a:rPr lang="ja-JP" altLang="en-US" dirty="0"/>
              <a:t>「</a:t>
            </a:r>
            <a:r>
              <a:rPr lang="ja-JP" altLang="en-US" dirty="0" smtClean="0"/>
              <a:t>病気</a:t>
            </a:r>
            <a:r>
              <a:rPr lang="ja-JP" altLang="en-US" dirty="0"/>
              <a:t>」</a:t>
            </a:r>
            <a:r>
              <a:rPr lang="ja-JP" altLang="en-US" dirty="0" smtClean="0"/>
              <a:t>自体</a:t>
            </a:r>
            <a:r>
              <a:rPr lang="ja-JP" altLang="en-US" dirty="0"/>
              <a:t>をなくしてしまう</a:t>
            </a:r>
            <a:r>
              <a:rPr lang="ja-JP" altLang="en-US" dirty="0" smtClean="0"/>
              <a:t>こと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を</a:t>
            </a:r>
            <a:r>
              <a:rPr lang="ja-JP" altLang="en-US" dirty="0"/>
              <a:t>意識」するのでは</a:t>
            </a:r>
            <a:r>
              <a:rPr lang="ja-JP" altLang="en-US" dirty="0" smtClean="0"/>
              <a:t>ない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・こう</a:t>
            </a:r>
            <a:r>
              <a:rPr lang="ja-JP" altLang="en-US" dirty="0"/>
              <a:t>したあり方</a:t>
            </a:r>
            <a:r>
              <a:rPr lang="ja-JP" altLang="en-US" dirty="0" smtClean="0"/>
              <a:t>は</a:t>
            </a:r>
            <a:r>
              <a:rPr lang="ja-JP" altLang="en-US" dirty="0">
                <a:solidFill>
                  <a:srgbClr val="FF0000"/>
                </a:solidFill>
              </a:rPr>
              <a:t>「</a:t>
            </a:r>
            <a:r>
              <a:rPr lang="ja-JP" altLang="en-US" dirty="0" smtClean="0">
                <a:solidFill>
                  <a:srgbClr val="FF0000"/>
                </a:solidFill>
              </a:rPr>
              <a:t>リカバリー</a:t>
            </a:r>
            <a:r>
              <a:rPr lang="ja-JP" altLang="en-US" dirty="0">
                <a:solidFill>
                  <a:srgbClr val="FF0000"/>
                </a:solidFill>
              </a:rPr>
              <a:t>（回復</a:t>
            </a:r>
            <a:r>
              <a:rPr lang="ja-JP" altLang="en-US" dirty="0" smtClean="0">
                <a:solidFill>
                  <a:srgbClr val="FF0000"/>
                </a:solidFill>
              </a:rPr>
              <a:t>）</a:t>
            </a:r>
            <a:r>
              <a:rPr lang="ja-JP" altLang="en-US" dirty="0">
                <a:solidFill>
                  <a:srgbClr val="FF0000"/>
                </a:solidFill>
              </a:rPr>
              <a:t>」</a:t>
            </a:r>
            <a:r>
              <a:rPr lang="ja-JP" altLang="en-US" dirty="0" smtClean="0"/>
              <a:t>とい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err="1" smtClean="0"/>
              <a:t>う</a:t>
            </a:r>
            <a:r>
              <a:rPr lang="ja-JP" altLang="en-US" dirty="0"/>
              <a:t>言葉で議論され、注目</a:t>
            </a:r>
            <a:r>
              <a:rPr lang="ja-JP" altLang="en-US" dirty="0" smtClean="0"/>
              <a:t>される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16" y="3501008"/>
            <a:ext cx="210153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16" y="692696"/>
            <a:ext cx="2145684" cy="270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981" y="116632"/>
            <a:ext cx="9108504" cy="115212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浦河</a:t>
            </a:r>
            <a:r>
              <a:rPr kumimoji="1" lang="ja-JP" altLang="en-US" dirty="0" err="1" smtClean="0"/>
              <a:t>べ</a:t>
            </a:r>
            <a:r>
              <a:rPr kumimoji="1" lang="ja-JP" altLang="en-US" dirty="0" smtClean="0"/>
              <a:t>てるの家「当事者研究」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/>
          <a:lstStyle/>
          <a:p>
            <a:r>
              <a:rPr lang="ja-JP" altLang="en-US" dirty="0"/>
              <a:t>「自分の助け方について研究」（向谷地，</a:t>
            </a:r>
            <a:r>
              <a:rPr lang="en-US" altLang="ja-JP" dirty="0"/>
              <a:t>2009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4" name="Picture 4" descr="精神病でまちおこ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79" y="4974529"/>
            <a:ext cx="2585330" cy="188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9463"/>
            <a:ext cx="2016224" cy="256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99413"/>
            <a:ext cx="2016224" cy="26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541"/>
            <a:ext cx="3858878" cy="216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25" y="1999413"/>
            <a:ext cx="2163325" cy="269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:\DCIM\101CANON\IMG_05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57636"/>
            <a:ext cx="2627784" cy="1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95" y="1999414"/>
            <a:ext cx="1933284" cy="26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8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8520" y="0"/>
            <a:ext cx="9287966" cy="1289149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100" dirty="0" smtClean="0"/>
              <a:t/>
            </a:r>
            <a:br>
              <a:rPr kumimoji="1" lang="en-US" altLang="ja-JP" sz="3100" dirty="0" smtClean="0"/>
            </a:br>
            <a:r>
              <a:rPr kumimoji="1" lang="ja-JP" altLang="en-US" sz="3100" dirty="0" smtClean="0"/>
              <a:t>　　　　　　　　　　　　　　</a:t>
            </a:r>
            <a:endParaRPr kumimoji="1" lang="ja-JP" alt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539780"/>
            <a:ext cx="1531193" cy="2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8" y="-171400"/>
            <a:ext cx="972108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55203"/>
            <a:ext cx="9432239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93" y="6584483"/>
            <a:ext cx="1076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6" y="1014"/>
            <a:ext cx="85725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30836"/>
            <a:ext cx="4536504" cy="33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6" y="4232606"/>
            <a:ext cx="5127274" cy="24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64655"/>
            <a:ext cx="36724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8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>
                <a:solidFill>
                  <a:prstClr val="black"/>
                </a:solidFill>
              </a:rPr>
              <a:t>2014</a:t>
            </a:r>
            <a:r>
              <a:rPr lang="ja-JP" altLang="en-US" dirty="0" smtClean="0">
                <a:solidFill>
                  <a:prstClr val="black"/>
                </a:solidFill>
              </a:rPr>
              <a:t>年</a:t>
            </a:r>
            <a:r>
              <a:rPr lang="en-US" altLang="ja-JP" dirty="0" smtClean="0">
                <a:solidFill>
                  <a:prstClr val="black"/>
                </a:solidFill>
              </a:rPr>
              <a:t>8</a:t>
            </a:r>
            <a:r>
              <a:rPr lang="ja-JP" altLang="en-US" dirty="0" smtClean="0">
                <a:solidFill>
                  <a:prstClr val="black"/>
                </a:solidFill>
              </a:rPr>
              <a:t>月</a:t>
            </a:r>
            <a:r>
              <a:rPr lang="en-US" altLang="ja-JP" dirty="0" smtClean="0">
                <a:solidFill>
                  <a:prstClr val="black"/>
                </a:solidFill>
              </a:rPr>
              <a:t>29</a:t>
            </a:r>
            <a:r>
              <a:rPr lang="ja-JP" altLang="en-US" dirty="0" smtClean="0">
                <a:solidFill>
                  <a:prstClr val="black"/>
                </a:solidFill>
              </a:rPr>
              <a:t>･</a:t>
            </a:r>
            <a:r>
              <a:rPr lang="en-US" altLang="ja-JP" dirty="0" smtClean="0">
                <a:solidFill>
                  <a:prstClr val="black"/>
                </a:solidFill>
              </a:rPr>
              <a:t>30</a:t>
            </a:r>
            <a:r>
              <a:rPr lang="ja-JP" altLang="en-US" dirty="0" smtClean="0">
                <a:solidFill>
                  <a:prstClr val="black"/>
                </a:solidFill>
              </a:rPr>
              <a:t>日</a:t>
            </a:r>
            <a:r>
              <a:rPr lang="ja-JP" altLang="en-US" dirty="0" err="1" smtClean="0"/>
              <a:t>べ</a:t>
            </a:r>
            <a:r>
              <a:rPr lang="ja-JP" altLang="en-US" dirty="0"/>
              <a:t>てる</a:t>
            </a:r>
            <a:r>
              <a:rPr lang="ja-JP" altLang="en-US" dirty="0" smtClean="0"/>
              <a:t>まつり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900" dirty="0" smtClean="0">
                <a:solidFill>
                  <a:prstClr val="black"/>
                </a:solidFill>
              </a:rPr>
              <a:t>メイド</a:t>
            </a:r>
            <a:r>
              <a:rPr lang="en-US" altLang="ja-JP" sz="2900" dirty="0">
                <a:solidFill>
                  <a:prstClr val="black"/>
                </a:solidFill>
              </a:rPr>
              <a:t>in</a:t>
            </a:r>
            <a:r>
              <a:rPr lang="ja-JP" altLang="en-US" sz="2900" dirty="0">
                <a:solidFill>
                  <a:prstClr val="black"/>
                </a:solidFill>
              </a:rPr>
              <a:t>うらかわ　</a:t>
            </a:r>
            <a:r>
              <a:rPr lang="ja-JP" altLang="en-US" sz="2500" dirty="0">
                <a:solidFill>
                  <a:prstClr val="black"/>
                </a:solidFill>
              </a:rPr>
              <a:t>苦労の先進地うらかわから世界へ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644008" cy="5805264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べてるまつり会場で向谷地先生、川村先生と</a:t>
            </a:r>
            <a:endParaRPr kumimoji="1" lang="ja-JP" alt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9339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69339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39" y="1052736"/>
            <a:ext cx="384630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:\DCIM\101CANON\IMG_05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/>
          <a:lstStyle/>
          <a:p>
            <a:pPr algn="l"/>
            <a:r>
              <a:rPr kumimoji="1"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ja-JP" altLang="en-US" sz="4000" dirty="0" smtClean="0"/>
              <a:t>ヘルパー</a:t>
            </a:r>
            <a:r>
              <a:rPr lang="ja-JP" altLang="en-US" sz="4000" dirty="0"/>
              <a:t>・セラピー</a:t>
            </a:r>
            <a:r>
              <a:rPr lang="ja-JP" altLang="en-US" sz="4000" dirty="0" smtClean="0"/>
              <a:t>原則を</a:t>
            </a:r>
            <a:r>
              <a:rPr lang="ja-JP" altLang="en-US" sz="4000" dirty="0"/>
              <a:t>背景</a:t>
            </a:r>
            <a:r>
              <a:rPr lang="ja-JP" altLang="en-US" sz="4000" dirty="0" smtClean="0"/>
              <a:t>に</a:t>
            </a:r>
            <a:endParaRPr lang="en-US" altLang="ja-JP" sz="4000" dirty="0" smtClean="0"/>
          </a:p>
          <a:p>
            <a:r>
              <a:rPr lang="ja-JP" altLang="en-US" sz="4000" dirty="0" smtClean="0"/>
              <a:t>テキストマイニング手法で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dirty="0" smtClean="0"/>
              <a:t>　　　当事者</a:t>
            </a:r>
            <a:r>
              <a:rPr lang="ja-JP" altLang="en-US" dirty="0"/>
              <a:t>の表現の</a:t>
            </a:r>
            <a:r>
              <a:rPr lang="ja-JP" altLang="en-US" dirty="0" smtClean="0"/>
              <a:t>特徴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用いられた</a:t>
            </a:r>
            <a:r>
              <a:rPr lang="ja-JP" altLang="en-US" dirty="0"/>
              <a:t>単語の量的な</a:t>
            </a:r>
            <a:r>
              <a:rPr lang="ja-JP" altLang="en-US" dirty="0" smtClean="0"/>
              <a:t>分析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当事者</a:t>
            </a:r>
            <a:r>
              <a:rPr lang="ja-JP" altLang="en-US" dirty="0"/>
              <a:t>はリカバリーについてどのように語る</a:t>
            </a:r>
            <a:r>
              <a:rPr lang="ja-JP" altLang="en-US" dirty="0" smtClean="0"/>
              <a:t>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当事者視点</a:t>
            </a:r>
            <a:r>
              <a:rPr lang="ja-JP" altLang="en-US" dirty="0"/>
              <a:t>で</a:t>
            </a:r>
            <a:r>
              <a:rPr lang="ja-JP" altLang="en-US" dirty="0" smtClean="0"/>
              <a:t>統合失調症リカバリーの考察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758</Words>
  <Application>Microsoft Office PowerPoint</Application>
  <PresentationFormat>画面に合わせる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Office ​​テーマ</vt:lpstr>
      <vt:lpstr>Document</vt:lpstr>
      <vt:lpstr>ある統合失調症闘病記のリカバリーと ヘルパー･セラピー原則 西純一『精神障害を乗り越えて：40歳ピアヘルパーの誕生』 の内容分析およびテキストマイニング</vt:lpstr>
      <vt:lpstr>問題</vt:lpstr>
      <vt:lpstr>統合失調症闘病記217冊のリスト化</vt:lpstr>
      <vt:lpstr>ナラティブとリカバリー</vt:lpstr>
      <vt:lpstr>浦河べてるの家「当事者研究」</vt:lpstr>
      <vt:lpstr> 　　　　　　　　　　　　　　</vt:lpstr>
      <vt:lpstr>PowerPoint プレゼンテーション</vt:lpstr>
      <vt:lpstr>2014年8月29･30日べてるまつり メイドinうらかわ　苦労の先進地うらかわから世界へ</vt:lpstr>
      <vt:lpstr>目的</vt:lpstr>
      <vt:lpstr>方法</vt:lpstr>
      <vt:lpstr>方法</vt:lpstr>
      <vt:lpstr>方法</vt:lpstr>
      <vt:lpstr>方法　 </vt:lpstr>
      <vt:lpstr>結果　基本情報：形式的特徴</vt:lpstr>
      <vt:lpstr>結果 単語頻度分析：使用頻度の多い単語 </vt:lpstr>
      <vt:lpstr>結果 単語頻度分析：各章ごとの比較</vt:lpstr>
      <vt:lpstr>結果　特徴語分析：章と単語の関係　</vt:lpstr>
      <vt:lpstr>結果　原文参照： 「仕事」と「リカバリー」</vt:lpstr>
      <vt:lpstr>考察</vt:lpstr>
      <vt:lpstr>考察　ヘルパー・セラピー原則　</vt:lpstr>
      <vt:lpstr>考察　西純一のリカバリー </vt:lpstr>
      <vt:lpstr>考察 </vt:lpstr>
      <vt:lpstr>今後の課題</vt:lpstr>
      <vt:lpstr>関連した小平・いとうの先行の研究</vt:lpstr>
      <vt:lpstr>ありがとうございました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Ito</dc:creator>
  <cp:lastModifiedBy>TAKEHIKO ITO</cp:lastModifiedBy>
  <cp:revision>127</cp:revision>
  <cp:lastPrinted>2015-08-27T02:11:24Z</cp:lastPrinted>
  <dcterms:created xsi:type="dcterms:W3CDTF">2014-05-11T00:20:48Z</dcterms:created>
  <dcterms:modified xsi:type="dcterms:W3CDTF">2015-09-26T02:28:48Z</dcterms:modified>
</cp:coreProperties>
</file>